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sldIdLst>
    <p:sldId id="344" r:id="rId2"/>
    <p:sldId id="256" r:id="rId3"/>
    <p:sldId id="260" r:id="rId4"/>
    <p:sldId id="374" r:id="rId5"/>
    <p:sldId id="377" r:id="rId6"/>
    <p:sldId id="391" r:id="rId7"/>
    <p:sldId id="311" r:id="rId8"/>
    <p:sldId id="392" r:id="rId9"/>
    <p:sldId id="393" r:id="rId10"/>
    <p:sldId id="390" r:id="rId11"/>
    <p:sldId id="365" r:id="rId12"/>
    <p:sldId id="378" r:id="rId13"/>
    <p:sldId id="379" r:id="rId14"/>
    <p:sldId id="376" r:id="rId15"/>
    <p:sldId id="343" r:id="rId16"/>
    <p:sldId id="356" r:id="rId17"/>
    <p:sldId id="347" r:id="rId18"/>
    <p:sldId id="317" r:id="rId19"/>
    <p:sldId id="318" r:id="rId20"/>
    <p:sldId id="353" r:id="rId21"/>
    <p:sldId id="319" r:id="rId22"/>
    <p:sldId id="320" r:id="rId23"/>
    <p:sldId id="321" r:id="rId24"/>
    <p:sldId id="351" r:id="rId25"/>
    <p:sldId id="360" r:id="rId26"/>
    <p:sldId id="380" r:id="rId27"/>
    <p:sldId id="313" r:id="rId28"/>
    <p:sldId id="315" r:id="rId29"/>
    <p:sldId id="314" r:id="rId30"/>
    <p:sldId id="324" r:id="rId31"/>
    <p:sldId id="325" r:id="rId32"/>
    <p:sldId id="326" r:id="rId33"/>
    <p:sldId id="327" r:id="rId34"/>
    <p:sldId id="328" r:id="rId35"/>
    <p:sldId id="331" r:id="rId36"/>
    <p:sldId id="329" r:id="rId37"/>
    <p:sldId id="330" r:id="rId38"/>
    <p:sldId id="332" r:id="rId39"/>
    <p:sldId id="333" r:id="rId40"/>
    <p:sldId id="342" r:id="rId41"/>
    <p:sldId id="338" r:id="rId42"/>
    <p:sldId id="337" r:id="rId43"/>
    <p:sldId id="339" r:id="rId44"/>
    <p:sldId id="368" r:id="rId45"/>
    <p:sldId id="369" r:id="rId46"/>
    <p:sldId id="370" r:id="rId47"/>
    <p:sldId id="345" r:id="rId48"/>
    <p:sldId id="292" r:id="rId49"/>
    <p:sldId id="293" r:id="rId50"/>
    <p:sldId id="299" r:id="rId51"/>
    <p:sldId id="300" r:id="rId52"/>
    <p:sldId id="359" r:id="rId53"/>
    <p:sldId id="295" r:id="rId54"/>
    <p:sldId id="302" r:id="rId55"/>
    <p:sldId id="361" r:id="rId56"/>
    <p:sldId id="301" r:id="rId57"/>
    <p:sldId id="310" r:id="rId58"/>
    <p:sldId id="354" r:id="rId59"/>
    <p:sldId id="355" r:id="rId60"/>
    <p:sldId id="381" r:id="rId61"/>
    <p:sldId id="386" r:id="rId62"/>
    <p:sldId id="382" r:id="rId63"/>
    <p:sldId id="388" r:id="rId64"/>
    <p:sldId id="387" r:id="rId65"/>
    <p:sldId id="389" r:id="rId66"/>
    <p:sldId id="394" r:id="rId67"/>
    <p:sldId id="396" r:id="rId68"/>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nds On" id="{E1EE18D3-1741-4BFB-B57F-F885E133E9DF}">
          <p14:sldIdLst>
            <p14:sldId id="344"/>
            <p14:sldId id="256"/>
            <p14:sldId id="260"/>
            <p14:sldId id="374"/>
            <p14:sldId id="377"/>
            <p14:sldId id="391"/>
            <p14:sldId id="311"/>
            <p14:sldId id="392"/>
            <p14:sldId id="393"/>
            <p14:sldId id="390"/>
            <p14:sldId id="365"/>
            <p14:sldId id="378"/>
            <p14:sldId id="379"/>
            <p14:sldId id="376"/>
            <p14:sldId id="343"/>
          </p14:sldIdLst>
        </p14:section>
        <p14:section name="Action" id="{3205C3D1-4249-465A-AF11-512B80504EBD}">
          <p14:sldIdLst>
            <p14:sldId id="356"/>
            <p14:sldId id="347"/>
            <p14:sldId id="317"/>
            <p14:sldId id="318"/>
            <p14:sldId id="353"/>
            <p14:sldId id="319"/>
            <p14:sldId id="320"/>
            <p14:sldId id="321"/>
            <p14:sldId id="351"/>
            <p14:sldId id="360"/>
            <p14:sldId id="380"/>
            <p14:sldId id="313"/>
            <p14:sldId id="315"/>
            <p14:sldId id="314"/>
            <p14:sldId id="324"/>
            <p14:sldId id="325"/>
            <p14:sldId id="326"/>
            <p14:sldId id="327"/>
            <p14:sldId id="328"/>
            <p14:sldId id="331"/>
            <p14:sldId id="329"/>
            <p14:sldId id="330"/>
            <p14:sldId id="332"/>
            <p14:sldId id="333"/>
            <p14:sldId id="342"/>
            <p14:sldId id="338"/>
            <p14:sldId id="337"/>
            <p14:sldId id="339"/>
            <p14:sldId id="368"/>
            <p14:sldId id="369"/>
            <p14:sldId id="370"/>
            <p14:sldId id="345"/>
            <p14:sldId id="292"/>
            <p14:sldId id="293"/>
            <p14:sldId id="299"/>
            <p14:sldId id="300"/>
            <p14:sldId id="359"/>
            <p14:sldId id="295"/>
            <p14:sldId id="302"/>
            <p14:sldId id="361"/>
            <p14:sldId id="301"/>
          </p14:sldIdLst>
        </p14:section>
        <p14:section name="Consolidation" id="{547CB5DF-A4BF-42C7-9185-76C5E4C06929}">
          <p14:sldIdLst>
            <p14:sldId id="310"/>
            <p14:sldId id="354"/>
            <p14:sldId id="355"/>
            <p14:sldId id="381"/>
            <p14:sldId id="386"/>
            <p14:sldId id="382"/>
            <p14:sldId id="388"/>
            <p14:sldId id="387"/>
            <p14:sldId id="389"/>
            <p14:sldId id="394"/>
            <p14:sldId id="3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54429" autoAdjust="0"/>
  </p:normalViewPr>
  <p:slideViewPr>
    <p:cSldViewPr snapToGrid="0">
      <p:cViewPr varScale="1">
        <p:scale>
          <a:sx n="38" d="100"/>
          <a:sy n="38" d="100"/>
        </p:scale>
        <p:origin x="1740" y="20"/>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2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CA"/>
              <a:t>Change in Pre- and Post-Assessment Means, </a:t>
            </a:r>
            <a:br>
              <a:rPr lang="en-CA"/>
            </a:br>
            <a:r>
              <a:rPr lang="en-CA"/>
              <a:t>by Grade (n=360)</a:t>
            </a:r>
          </a:p>
        </c:rich>
      </c:tx>
      <c:layout>
        <c:manualLayout>
          <c:xMode val="edge"/>
          <c:yMode val="edge"/>
          <c:x val="0.13916060081828313"/>
          <c:y val="9.2073087181613802E-3"/>
        </c:manualLayout>
      </c:layout>
      <c:overlay val="0"/>
    </c:title>
    <c:autoTitleDeleted val="0"/>
    <c:plotArea>
      <c:layout>
        <c:manualLayout>
          <c:layoutTarget val="inner"/>
          <c:xMode val="edge"/>
          <c:yMode val="edge"/>
          <c:x val="0.14871632899804144"/>
          <c:y val="0.15377365535231008"/>
          <c:w val="0.49131591762869031"/>
          <c:h val="0.74353911547487606"/>
        </c:manualLayout>
      </c:layout>
      <c:lineChart>
        <c:grouping val="standard"/>
        <c:varyColors val="0"/>
        <c:ser>
          <c:idx val="0"/>
          <c:order val="0"/>
          <c:tx>
            <c:strRef>
              <c:f>Sheet1!$A$14</c:f>
              <c:strCache>
                <c:ptCount val="1"/>
                <c:pt idx="0">
                  <c:v> Grade 6</c:v>
                </c:pt>
              </c:strCache>
            </c:strRef>
          </c:tx>
          <c:spPr>
            <a:ln>
              <a:solidFill>
                <a:srgbClr val="FF0000"/>
              </a:solidFill>
            </a:ln>
          </c:spPr>
          <c:marker>
            <c:symbol val="none"/>
          </c:marker>
          <c:cat>
            <c:strRef>
              <c:f>Sheet1!$B$13:$C$13</c:f>
              <c:strCache>
                <c:ptCount val="2"/>
                <c:pt idx="0">
                  <c:v>Pre-Assessment Mean</c:v>
                </c:pt>
                <c:pt idx="1">
                  <c:v>Post-Test Mean</c:v>
                </c:pt>
              </c:strCache>
            </c:strRef>
          </c:cat>
          <c:val>
            <c:numRef>
              <c:f>Sheet1!$B$14:$C$14</c:f>
              <c:numCache>
                <c:formatCode>General</c:formatCode>
                <c:ptCount val="2"/>
                <c:pt idx="0">
                  <c:v>31.93</c:v>
                </c:pt>
                <c:pt idx="1">
                  <c:v>42.45</c:v>
                </c:pt>
              </c:numCache>
            </c:numRef>
          </c:val>
          <c:smooth val="0"/>
          <c:extLst xmlns:c16r2="http://schemas.microsoft.com/office/drawing/2015/06/chart">
            <c:ext xmlns:c16="http://schemas.microsoft.com/office/drawing/2014/chart" uri="{C3380CC4-5D6E-409C-BE32-E72D297353CC}">
              <c16:uniqueId val="{00000000-F882-4321-8D1A-C38ECC7222CE}"/>
            </c:ext>
          </c:extLst>
        </c:ser>
        <c:ser>
          <c:idx val="1"/>
          <c:order val="1"/>
          <c:tx>
            <c:strRef>
              <c:f>Sheet1!$A$15</c:f>
              <c:strCache>
                <c:ptCount val="1"/>
                <c:pt idx="0">
                  <c:v> Grade 7</c:v>
                </c:pt>
              </c:strCache>
            </c:strRef>
          </c:tx>
          <c:marker>
            <c:symbol val="none"/>
          </c:marker>
          <c:cat>
            <c:strRef>
              <c:f>Sheet1!$B$13:$C$13</c:f>
              <c:strCache>
                <c:ptCount val="2"/>
                <c:pt idx="0">
                  <c:v>Pre-Assessment Mean</c:v>
                </c:pt>
                <c:pt idx="1">
                  <c:v>Post-Test Mean</c:v>
                </c:pt>
              </c:strCache>
            </c:strRef>
          </c:cat>
          <c:val>
            <c:numRef>
              <c:f>Sheet1!$B$15:$C$15</c:f>
              <c:numCache>
                <c:formatCode>General</c:formatCode>
                <c:ptCount val="2"/>
                <c:pt idx="0">
                  <c:v>50.25</c:v>
                </c:pt>
                <c:pt idx="1">
                  <c:v>64.180000000000007</c:v>
                </c:pt>
              </c:numCache>
            </c:numRef>
          </c:val>
          <c:smooth val="0"/>
          <c:extLst xmlns:c16r2="http://schemas.microsoft.com/office/drawing/2015/06/chart">
            <c:ext xmlns:c16="http://schemas.microsoft.com/office/drawing/2014/chart" uri="{C3380CC4-5D6E-409C-BE32-E72D297353CC}">
              <c16:uniqueId val="{00000001-F882-4321-8D1A-C38ECC7222CE}"/>
            </c:ext>
          </c:extLst>
        </c:ser>
        <c:ser>
          <c:idx val="2"/>
          <c:order val="2"/>
          <c:tx>
            <c:strRef>
              <c:f>Sheet1!$A$16</c:f>
              <c:strCache>
                <c:ptCount val="1"/>
                <c:pt idx="0">
                  <c:v> Grade 8</c:v>
                </c:pt>
              </c:strCache>
            </c:strRef>
          </c:tx>
          <c:marker>
            <c:symbol val="none"/>
          </c:marker>
          <c:cat>
            <c:strRef>
              <c:f>Sheet1!$B$13:$C$13</c:f>
              <c:strCache>
                <c:ptCount val="2"/>
                <c:pt idx="0">
                  <c:v>Pre-Assessment Mean</c:v>
                </c:pt>
                <c:pt idx="1">
                  <c:v>Post-Test Mean</c:v>
                </c:pt>
              </c:strCache>
            </c:strRef>
          </c:cat>
          <c:val>
            <c:numRef>
              <c:f>Sheet1!$B$16:$C$16</c:f>
              <c:numCache>
                <c:formatCode>General</c:formatCode>
                <c:ptCount val="2"/>
                <c:pt idx="0">
                  <c:v>54.99</c:v>
                </c:pt>
                <c:pt idx="1">
                  <c:v>64.930000000000007</c:v>
                </c:pt>
              </c:numCache>
            </c:numRef>
          </c:val>
          <c:smooth val="0"/>
          <c:extLst xmlns:c16r2="http://schemas.microsoft.com/office/drawing/2015/06/chart">
            <c:ext xmlns:c16="http://schemas.microsoft.com/office/drawing/2014/chart" uri="{C3380CC4-5D6E-409C-BE32-E72D297353CC}">
              <c16:uniqueId val="{00000002-F882-4321-8D1A-C38ECC7222CE}"/>
            </c:ext>
          </c:extLst>
        </c:ser>
        <c:ser>
          <c:idx val="3"/>
          <c:order val="3"/>
          <c:tx>
            <c:strRef>
              <c:f>Sheet1!$A$17</c:f>
              <c:strCache>
                <c:ptCount val="1"/>
                <c:pt idx="0">
                  <c:v> Grade 9 Enriched</c:v>
                </c:pt>
              </c:strCache>
            </c:strRef>
          </c:tx>
          <c:spPr>
            <a:ln>
              <a:solidFill>
                <a:srgbClr val="002060"/>
              </a:solidFill>
            </a:ln>
          </c:spPr>
          <c:marker>
            <c:symbol val="none"/>
          </c:marker>
          <c:cat>
            <c:strRef>
              <c:f>Sheet1!$B$13:$C$13</c:f>
              <c:strCache>
                <c:ptCount val="2"/>
                <c:pt idx="0">
                  <c:v>Pre-Assessment Mean</c:v>
                </c:pt>
                <c:pt idx="1">
                  <c:v>Post-Test Mean</c:v>
                </c:pt>
              </c:strCache>
            </c:strRef>
          </c:cat>
          <c:val>
            <c:numRef>
              <c:f>Sheet1!$B$17:$C$17</c:f>
              <c:numCache>
                <c:formatCode>General</c:formatCode>
                <c:ptCount val="2"/>
                <c:pt idx="0">
                  <c:v>84.91</c:v>
                </c:pt>
                <c:pt idx="1">
                  <c:v>84.91</c:v>
                </c:pt>
              </c:numCache>
            </c:numRef>
          </c:val>
          <c:smooth val="0"/>
          <c:extLst xmlns:c16r2="http://schemas.microsoft.com/office/drawing/2015/06/chart">
            <c:ext xmlns:c16="http://schemas.microsoft.com/office/drawing/2014/chart" uri="{C3380CC4-5D6E-409C-BE32-E72D297353CC}">
              <c16:uniqueId val="{00000003-F882-4321-8D1A-C38ECC7222CE}"/>
            </c:ext>
          </c:extLst>
        </c:ser>
        <c:ser>
          <c:idx val="4"/>
          <c:order val="4"/>
          <c:tx>
            <c:strRef>
              <c:f>Sheet1!$A$18</c:f>
              <c:strCache>
                <c:ptCount val="1"/>
                <c:pt idx="0">
                  <c:v> Grade 9 Locally Developed</c:v>
                </c:pt>
              </c:strCache>
            </c:strRef>
          </c:tx>
          <c:spPr>
            <a:ln>
              <a:solidFill>
                <a:srgbClr val="7030A0"/>
              </a:solidFill>
            </a:ln>
          </c:spPr>
          <c:marker>
            <c:symbol val="none"/>
          </c:marker>
          <c:cat>
            <c:strRef>
              <c:f>Sheet1!$B$13:$C$13</c:f>
              <c:strCache>
                <c:ptCount val="2"/>
                <c:pt idx="0">
                  <c:v>Pre-Assessment Mean</c:v>
                </c:pt>
                <c:pt idx="1">
                  <c:v>Post-Test Mean</c:v>
                </c:pt>
              </c:strCache>
            </c:strRef>
          </c:cat>
          <c:val>
            <c:numRef>
              <c:f>Sheet1!$B$18:$C$18</c:f>
              <c:numCache>
                <c:formatCode>General</c:formatCode>
                <c:ptCount val="2"/>
                <c:pt idx="0">
                  <c:v>27.84</c:v>
                </c:pt>
                <c:pt idx="1">
                  <c:v>45.17</c:v>
                </c:pt>
              </c:numCache>
            </c:numRef>
          </c:val>
          <c:smooth val="0"/>
          <c:extLst xmlns:c16r2="http://schemas.microsoft.com/office/drawing/2015/06/chart">
            <c:ext xmlns:c16="http://schemas.microsoft.com/office/drawing/2014/chart" uri="{C3380CC4-5D6E-409C-BE32-E72D297353CC}">
              <c16:uniqueId val="{00000004-F882-4321-8D1A-C38ECC7222CE}"/>
            </c:ext>
          </c:extLst>
        </c:ser>
        <c:ser>
          <c:idx val="5"/>
          <c:order val="5"/>
          <c:tx>
            <c:strRef>
              <c:f>Sheet1!$A$19</c:f>
              <c:strCache>
                <c:ptCount val="1"/>
                <c:pt idx="0">
                  <c:v> Grade 9 Applied</c:v>
                </c:pt>
              </c:strCache>
            </c:strRef>
          </c:tx>
          <c:marker>
            <c:symbol val="none"/>
          </c:marker>
          <c:cat>
            <c:strRef>
              <c:f>Sheet1!$B$13:$C$13</c:f>
              <c:strCache>
                <c:ptCount val="2"/>
                <c:pt idx="0">
                  <c:v>Pre-Assessment Mean</c:v>
                </c:pt>
                <c:pt idx="1">
                  <c:v>Post-Test Mean</c:v>
                </c:pt>
              </c:strCache>
            </c:strRef>
          </c:cat>
          <c:val>
            <c:numRef>
              <c:f>Sheet1!$B$19:$C$19</c:f>
              <c:numCache>
                <c:formatCode>General</c:formatCode>
                <c:ptCount val="2"/>
                <c:pt idx="0">
                  <c:v>60.36</c:v>
                </c:pt>
                <c:pt idx="1">
                  <c:v>74.34</c:v>
                </c:pt>
              </c:numCache>
            </c:numRef>
          </c:val>
          <c:smooth val="0"/>
          <c:extLst xmlns:c16r2="http://schemas.microsoft.com/office/drawing/2015/06/chart">
            <c:ext xmlns:c16="http://schemas.microsoft.com/office/drawing/2014/chart" uri="{C3380CC4-5D6E-409C-BE32-E72D297353CC}">
              <c16:uniqueId val="{00000005-F882-4321-8D1A-C38ECC7222CE}"/>
            </c:ext>
          </c:extLst>
        </c:ser>
        <c:ser>
          <c:idx val="6"/>
          <c:order val="6"/>
          <c:tx>
            <c:strRef>
              <c:f>Sheet1!$A$20</c:f>
              <c:strCache>
                <c:ptCount val="1"/>
                <c:pt idx="0">
                  <c:v> Grade 10 Academic</c:v>
                </c:pt>
              </c:strCache>
            </c:strRef>
          </c:tx>
          <c:marker>
            <c:symbol val="none"/>
          </c:marker>
          <c:cat>
            <c:strRef>
              <c:f>Sheet1!$B$13:$C$13</c:f>
              <c:strCache>
                <c:ptCount val="2"/>
                <c:pt idx="0">
                  <c:v>Pre-Assessment Mean</c:v>
                </c:pt>
                <c:pt idx="1">
                  <c:v>Post-Test Mean</c:v>
                </c:pt>
              </c:strCache>
            </c:strRef>
          </c:cat>
          <c:val>
            <c:numRef>
              <c:f>Sheet1!$B$20:$C$20</c:f>
              <c:numCache>
                <c:formatCode>General</c:formatCode>
                <c:ptCount val="2"/>
                <c:pt idx="0">
                  <c:v>80.77</c:v>
                </c:pt>
                <c:pt idx="1">
                  <c:v>87.26</c:v>
                </c:pt>
              </c:numCache>
            </c:numRef>
          </c:val>
          <c:smooth val="0"/>
          <c:extLst xmlns:c16r2="http://schemas.microsoft.com/office/drawing/2015/06/chart">
            <c:ext xmlns:c16="http://schemas.microsoft.com/office/drawing/2014/chart" uri="{C3380CC4-5D6E-409C-BE32-E72D297353CC}">
              <c16:uniqueId val="{00000006-F882-4321-8D1A-C38ECC7222CE}"/>
            </c:ext>
          </c:extLst>
        </c:ser>
        <c:dLbls>
          <c:showLegendKey val="0"/>
          <c:showVal val="0"/>
          <c:showCatName val="0"/>
          <c:showSerName val="0"/>
          <c:showPercent val="0"/>
          <c:showBubbleSize val="0"/>
        </c:dLbls>
        <c:smooth val="0"/>
        <c:axId val="296295408"/>
        <c:axId val="296288352"/>
      </c:lineChart>
      <c:catAx>
        <c:axId val="296295408"/>
        <c:scaling>
          <c:orientation val="minMax"/>
        </c:scaling>
        <c:delete val="0"/>
        <c:axPos val="b"/>
        <c:majorGridlines/>
        <c:numFmt formatCode="General" sourceLinked="0"/>
        <c:majorTickMark val="cross"/>
        <c:minorTickMark val="none"/>
        <c:tickLblPos val="nextTo"/>
        <c:crossAx val="296288352"/>
        <c:crosses val="autoZero"/>
        <c:auto val="0"/>
        <c:lblAlgn val="ctr"/>
        <c:lblOffset val="10"/>
        <c:tickLblSkip val="1"/>
        <c:noMultiLvlLbl val="0"/>
      </c:catAx>
      <c:valAx>
        <c:axId val="296288352"/>
        <c:scaling>
          <c:orientation val="minMax"/>
        </c:scaling>
        <c:delete val="0"/>
        <c:axPos val="l"/>
        <c:majorGridlines/>
        <c:numFmt formatCode="General" sourceLinked="1"/>
        <c:majorTickMark val="out"/>
        <c:minorTickMark val="none"/>
        <c:tickLblPos val="nextTo"/>
        <c:crossAx val="296295408"/>
        <c:crossesAt val="1"/>
        <c:crossBetween val="midCat"/>
      </c:valAx>
    </c:plotArea>
    <c:legend>
      <c:legendPos val="r"/>
      <c:layout>
        <c:manualLayout>
          <c:xMode val="edge"/>
          <c:yMode val="edge"/>
          <c:x val="0.65021258663626336"/>
          <c:y val="0.15350794837237255"/>
          <c:w val="0.34185484312561587"/>
          <c:h val="0.45957882724986387"/>
        </c:manualLayout>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63390-2A46-44CD-BD5C-8E947F6246E8}" type="datetimeFigureOut">
              <a:rPr lang="en-CA" smtClean="0"/>
              <a:t>08/15/2017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A2781-24F6-4904-BF26-7EEB4DE3DBB6}" type="slidenum">
              <a:rPr lang="en-CA" smtClean="0"/>
              <a:t>‹#›</a:t>
            </a:fld>
            <a:endParaRPr lang="en-CA"/>
          </a:p>
        </p:txBody>
      </p:sp>
    </p:spTree>
    <p:extLst>
      <p:ext uri="{BB962C8B-B14F-4D97-AF65-F5344CB8AC3E}">
        <p14:creationId xmlns:p14="http://schemas.microsoft.com/office/powerpoint/2010/main" val="354731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a:latin typeface="Times New Roman"/>
                <a:ea typeface="Times New Roman"/>
                <a:cs typeface="Times New Roman"/>
                <a:sym typeface="Times New Roman"/>
              </a:rPr>
              <a:t>&lt;&lt;</a:t>
            </a:r>
            <a:r>
              <a:rPr lang="en-US" sz="1200" b="1" i="0" u="none" strike="noStrike" cap="none" baseline="0" dirty="0">
                <a:latin typeface="Times New Roman"/>
                <a:ea typeface="Times New Roman"/>
                <a:cs typeface="Times New Roman"/>
                <a:sym typeface="Times New Roman"/>
              </a:rPr>
              <a:t>Note to Presenter</a:t>
            </a:r>
            <a:r>
              <a:rPr lang="en-US" sz="1200" b="0" i="0" u="none" strike="noStrike" cap="none" baseline="0" dirty="0">
                <a:latin typeface="Times New Roman"/>
                <a:ea typeface="Times New Roman"/>
                <a:cs typeface="Times New Roman"/>
                <a:sym typeface="Times New Roman"/>
              </a:rPr>
              <a:t>: text enclosed by &lt;&lt;  &gt;&gt; are notes for the presenter and not part of the script&gt;&gt;</a:t>
            </a:r>
          </a:p>
          <a:p>
            <a:endParaRPr lang="en-CA" dirty="0"/>
          </a:p>
          <a:p>
            <a:endParaRPr lang="en-CA" dirty="0"/>
          </a:p>
          <a:p>
            <a:r>
              <a:rPr lang="en-CA" dirty="0"/>
              <a:t>&lt;&lt;Participants</a:t>
            </a:r>
            <a:r>
              <a:rPr lang="en-CA" baseline="0" dirty="0"/>
              <a:t> will do this at their table before the session starts. This task will be debriefed later in the session. &gt;&gt;</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a:t>
            </a:fld>
            <a:endParaRPr lang="en-CA"/>
          </a:p>
        </p:txBody>
      </p:sp>
    </p:spTree>
    <p:extLst>
      <p:ext uri="{BB962C8B-B14F-4D97-AF65-F5344CB8AC3E}">
        <p14:creationId xmlns:p14="http://schemas.microsoft.com/office/powerpoint/2010/main" val="2474007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r>
              <a:rPr lang="en-US" dirty="0"/>
              <a:t>&lt;&lt;This slide was also included in the Unit Fractions sessions so if the participants have</a:t>
            </a:r>
            <a:r>
              <a:rPr lang="en-US" baseline="0" dirty="0"/>
              <a:t> heard the script, just acknowledge again the substantial amount of research with underpins today’s learning.&gt;&gt;</a:t>
            </a:r>
          </a:p>
          <a:p>
            <a:endParaRPr lang="en-US" baseline="0" dirty="0"/>
          </a:p>
          <a:p>
            <a:r>
              <a:rPr lang="en-US" dirty="0"/>
              <a:t>We have alluded to the research many</a:t>
            </a:r>
            <a:r>
              <a:rPr lang="en-US" baseline="0" dirty="0"/>
              <a:t> times during this session. W</a:t>
            </a:r>
            <a:r>
              <a:rPr lang="en-US" dirty="0"/>
              <a:t>e</a:t>
            </a:r>
            <a:r>
              <a:rPr lang="en-US" baseline="0" dirty="0"/>
              <a:t> are pleased to be </a:t>
            </a:r>
            <a:r>
              <a:rPr lang="en-US" dirty="0"/>
              <a:t>here sharing the work that has resulted</a:t>
            </a:r>
            <a:r>
              <a:rPr lang="en-US" baseline="0" dirty="0"/>
              <a:t> from a large network of participants and funding partners.  This research is based in student thinking, grounded in international and national research, and field-tested in Ontario classrooms.  </a:t>
            </a:r>
          </a:p>
          <a:p>
            <a:endParaRPr lang="en-US" baseline="0" dirty="0"/>
          </a:p>
          <a:p>
            <a:r>
              <a:rPr lang="en-US" baseline="0" dirty="0"/>
              <a:t>The research team has been engaged in  collaborative action research (which means that a small group of classroom teachers [approx. 6 in our groups] meet with the research team for approx. 6 days over the course of several months; they use a pre-assessment to identify student needs and then co-plan next steps; the group observes students’ mathematical thinking by watching them in a class as they complete a task or watching a small group of students complete a task in an alternative site, such as the library; a post assessment allows the research team to correlate the activities to improvements in student understanding).  This Ontario based research emerges from our local context.</a:t>
            </a:r>
          </a:p>
          <a:p>
            <a:endParaRPr lang="en-US" baseline="0" dirty="0"/>
          </a:p>
          <a:p>
            <a:r>
              <a:rPr lang="en-US" baseline="0" dirty="0"/>
              <a:t>The Collaborative Partners are Trent University, Government of Canada, and the Ministry of Education. That the Ontario Ministry of Education is involved in education research and supports is pretty unique within the broader international context.  We are lucky to be working in Ontario.</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F5403DE-B412-5741-B637-CCEAD678BF4F}" type="slidenum">
              <a:rPr lang="en-US" smtClean="0"/>
              <a:t>10</a:t>
            </a:fld>
            <a:endParaRPr lang="en-US"/>
          </a:p>
        </p:txBody>
      </p:sp>
    </p:spTree>
    <p:extLst>
      <p:ext uri="{BB962C8B-B14F-4D97-AF65-F5344CB8AC3E}">
        <p14:creationId xmlns:p14="http://schemas.microsoft.com/office/powerpoint/2010/main" val="307880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With the</a:t>
            </a:r>
            <a:r>
              <a:rPr lang="en-CA" sz="1200" kern="1200" baseline="0" dirty="0">
                <a:solidFill>
                  <a:schemeClr val="tx1"/>
                </a:solidFill>
                <a:effectLst/>
                <a:latin typeface="+mn-lt"/>
                <a:ea typeface="+mn-ea"/>
                <a:cs typeface="+mn-cs"/>
              </a:rPr>
              <a:t> research in mind, the overarching research question looks at: what instructional strategies support junior and intermediate grade students </a:t>
            </a:r>
            <a:r>
              <a:rPr lang="en-CA" sz="1200" kern="1200" dirty="0">
                <a:solidFill>
                  <a:schemeClr val="tx1"/>
                </a:solidFill>
                <a:effectLst/>
                <a:latin typeface="+mn-lt"/>
                <a:ea typeface="+mn-ea"/>
                <a:cs typeface="+mn-cs"/>
              </a:rPr>
              <a:t>in the learning of fractions, an area of mathematics that is typically viewed as  ‘difficult’ to learn?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Through the phases of the project, other questions are being pursued and are predominantly related to testing the hypothesized learning pathways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AB6577-FE6D-4E7E-857F-983E1AACBA5E}" type="slidenum">
              <a:rPr lang="en-US" smtClean="0"/>
              <a:pPr/>
              <a:t>11</a:t>
            </a:fld>
            <a:endParaRPr lang="en-US"/>
          </a:p>
        </p:txBody>
      </p:sp>
    </p:spTree>
    <p:extLst>
      <p:ext uri="{BB962C8B-B14F-4D97-AF65-F5344CB8AC3E}">
        <p14:creationId xmlns:p14="http://schemas.microsoft.com/office/powerpoint/2010/main" val="3354734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Remember that</a:t>
            </a:r>
            <a:r>
              <a:rPr lang="en-CA" baseline="0" dirty="0"/>
              <a:t> a</a:t>
            </a:r>
            <a:r>
              <a:rPr lang="en-CA" dirty="0"/>
              <a:t>ll the fractions</a:t>
            </a:r>
            <a:r>
              <a:rPr lang="en-CA" baseline="0" dirty="0"/>
              <a:t> resources are located at fractionsteaching.ca</a:t>
            </a:r>
          </a:p>
          <a:p>
            <a:r>
              <a:rPr lang="en-CA" baseline="0" dirty="0"/>
              <a:t>This includes the Paying Attention to Fractions document, support documents (4) and the Adobe Presenter which allows you to hear more about the mathematics contained within the document. As well, research summary ‘one pagers’ and complete literature reviews are located here so that you can read the research yourself. The Fractions Learning Pathway is at the top and various videos and webinars allow you to personalize your learning. There is also a digital paper on the Professional Learning journey early in the research on represent, compare, and order.</a:t>
            </a:r>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12</a:t>
            </a:fld>
            <a:endParaRPr lang="en-CA"/>
          </a:p>
        </p:txBody>
      </p:sp>
    </p:spTree>
    <p:extLst>
      <p:ext uri="{BB962C8B-B14F-4D97-AF65-F5344CB8AC3E}">
        <p14:creationId xmlns:p14="http://schemas.microsoft.com/office/powerpoint/2010/main" val="306107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This data is from three board collaborative action research sites in the 2014-2015 school year.  As previously described, the students in the eighteen classes wrote a pre-assessment and post-assessment. After the post assessment, teachers identified the specific needs of their students and implemented tasks to address those needs. This was a short interval – approximately three months. They did not spend every day focused on fractions but rather changed the types of tasks that they used with students to address fragile understandings in order to teach grade-level content.  This graph shows the change in the aggregated means by grade.  </a:t>
            </a:r>
          </a:p>
          <a:p>
            <a:pPr eaLnBrk="1" hangingPunct="1">
              <a:spcBef>
                <a:spcPct val="0"/>
              </a:spcBef>
            </a:pPr>
            <a:endParaRPr lang="en-CA" altLang="en-US" dirty="0"/>
          </a:p>
          <a:p>
            <a:pPr eaLnBrk="1" hangingPunct="1">
              <a:spcBef>
                <a:spcPct val="0"/>
              </a:spcBef>
            </a:pPr>
            <a:r>
              <a:rPr lang="en-CA" altLang="en-US" dirty="0"/>
              <a:t>Let’s look at the bottom two lines.  The red line shows that the Grade 6 group increased by 10.5%.  Interestingly, the Grade 9 locally developed students had a pre-mean lower than the Grade 6 students but managed to increase their understanding by 17%!  The top two lines show that there is a ceiling to this knowledge as both the Grade 9 Enriched and Grade 10 Academic students shows minimal (or no) improvement– reinforcing that</a:t>
            </a:r>
            <a:r>
              <a:rPr lang="en-CA" altLang="en-US" baseline="0" dirty="0"/>
              <a:t> if </a:t>
            </a:r>
            <a:r>
              <a:rPr lang="en-CA" altLang="en-US" dirty="0"/>
              <a:t>we build the understanding students will be</a:t>
            </a:r>
            <a:r>
              <a:rPr lang="en-CA" altLang="en-US" baseline="0" dirty="0"/>
              <a:t> better prepared for </a:t>
            </a:r>
            <a:r>
              <a:rPr lang="en-CA" altLang="en-US" dirty="0"/>
              <a:t>success with subsequent mathematics studies.</a:t>
            </a:r>
          </a:p>
          <a:p>
            <a:pPr eaLnBrk="1" hangingPunct="1">
              <a:spcBef>
                <a:spcPct val="0"/>
              </a:spcBef>
            </a:pPr>
            <a:endParaRPr lang="en-CA" altLang="en-US" dirty="0"/>
          </a:p>
          <a:p>
            <a:pPr eaLnBrk="1" hangingPunct="1">
              <a:spcBef>
                <a:spcPct val="0"/>
              </a:spcBef>
            </a:pPr>
            <a:r>
              <a:rPr lang="en-CA" altLang="en-US" dirty="0"/>
              <a:t>The three lines in the middle</a:t>
            </a:r>
            <a:r>
              <a:rPr lang="en-CA" altLang="en-US" baseline="0" dirty="0"/>
              <a:t> represent Grade 7, Grade 8 and Grade 9 applied, each with increases.  We believe it is never too late to support students in deepening their knowledge of fractions.</a:t>
            </a:r>
            <a:endParaRPr lang="en-CA" altLang="en-US" dirty="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eaLnBrk="0" fontAlgn="base" hangingPunct="0">
              <a:spcBef>
                <a:spcPct val="0"/>
              </a:spcBef>
              <a:spcAft>
                <a:spcPct val="0"/>
              </a:spcAft>
              <a:defRPr>
                <a:solidFill>
                  <a:schemeClr val="tx1"/>
                </a:solidFill>
                <a:latin typeface="Corbel" panose="020B0503020204020204" pitchFamily="34" charset="0"/>
              </a:defRPr>
            </a:lvl6pPr>
            <a:lvl7pPr marL="2971800" indent="-228600" eaLnBrk="0" fontAlgn="base" hangingPunct="0">
              <a:spcBef>
                <a:spcPct val="0"/>
              </a:spcBef>
              <a:spcAft>
                <a:spcPct val="0"/>
              </a:spcAft>
              <a:defRPr>
                <a:solidFill>
                  <a:schemeClr val="tx1"/>
                </a:solidFill>
                <a:latin typeface="Corbel" panose="020B0503020204020204" pitchFamily="34" charset="0"/>
              </a:defRPr>
            </a:lvl7pPr>
            <a:lvl8pPr marL="3429000" indent="-228600" eaLnBrk="0" fontAlgn="base" hangingPunct="0">
              <a:spcBef>
                <a:spcPct val="0"/>
              </a:spcBef>
              <a:spcAft>
                <a:spcPct val="0"/>
              </a:spcAft>
              <a:defRPr>
                <a:solidFill>
                  <a:schemeClr val="tx1"/>
                </a:solidFill>
                <a:latin typeface="Corbel" panose="020B0503020204020204" pitchFamily="34" charset="0"/>
              </a:defRPr>
            </a:lvl8pPr>
            <a:lvl9pPr marL="3886200" indent="-228600" eaLnBrk="0" fontAlgn="base" hangingPunct="0">
              <a:spcBef>
                <a:spcPct val="0"/>
              </a:spcBef>
              <a:spcAft>
                <a:spcPct val="0"/>
              </a:spcAft>
              <a:defRPr>
                <a:solidFill>
                  <a:schemeClr val="tx1"/>
                </a:solidFill>
                <a:latin typeface="Corbel" panose="020B0503020204020204" pitchFamily="34" charset="0"/>
              </a:defRPr>
            </a:lvl9pPr>
          </a:lstStyle>
          <a:p>
            <a:pPr fontAlgn="base">
              <a:spcBef>
                <a:spcPct val="0"/>
              </a:spcBef>
              <a:spcAft>
                <a:spcPct val="0"/>
              </a:spcAft>
            </a:pPr>
            <a:fld id="{E5B13AE3-78D6-4670-9D18-E691FC8EDB17}" type="slidenum">
              <a:rPr lang="en-CA" altLang="en-US" smtClean="0">
                <a:solidFill>
                  <a:srgbClr val="000000"/>
                </a:solidFill>
                <a:latin typeface="Calibri" panose="020F0502020204030204" pitchFamily="34" charset="0"/>
              </a:rPr>
              <a:pPr fontAlgn="base">
                <a:spcBef>
                  <a:spcPct val="0"/>
                </a:spcBef>
                <a:spcAft>
                  <a:spcPct val="0"/>
                </a:spcAft>
              </a:pPr>
              <a:t>13</a:t>
            </a:fld>
            <a:endParaRPr lang="en-CA"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11441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b="0" dirty="0"/>
              <a:t>You have seen the Fractions Learning Pathways before during previous sessions.</a:t>
            </a:r>
            <a:r>
              <a:rPr lang="en-CA" b="0" baseline="0" dirty="0"/>
              <a:t> This is an on-line, interactive resource.  </a:t>
            </a:r>
          </a:p>
          <a:p>
            <a:pPr marL="0" marR="0" indent="0" algn="l" defTabSz="914400" rtl="0" eaLnBrk="1" fontAlgn="auto" latinLnBrk="0" hangingPunct="1">
              <a:lnSpc>
                <a:spcPct val="100000"/>
              </a:lnSpc>
              <a:spcBef>
                <a:spcPts val="0"/>
              </a:spcBef>
              <a:spcAft>
                <a:spcPts val="0"/>
              </a:spcAft>
              <a:buClrTx/>
              <a:buSzTx/>
              <a:buFontTx/>
              <a:buNone/>
              <a:tabLst/>
              <a:defRPr/>
            </a:pPr>
            <a:r>
              <a:rPr lang="en-CA" b="0" baseline="0" dirty="0"/>
              <a:t>&lt;&lt;This is a review&gt;&gt;</a:t>
            </a:r>
          </a:p>
          <a:p>
            <a:r>
              <a:rPr lang="en-CA" b="0" baseline="0" dirty="0"/>
              <a:t>You can see that there are three clusters – unit fractions, comparing fractions and operations: addition and subtraction. Each cluster is comprised of cells which identify the knowledge and skills that research has demonstrated are required for successful fractions understanding. Clicking on a cell brings you to a landing page, which has a brief summary of the research on the left and links to tasks on the right.  Clicking on a task allows you to access the task template (written by teachers involved in the research) which includes all task templates, an implementation video/photo (sometimes), student thinking samples and related research links</a:t>
            </a:r>
            <a:r>
              <a:rPr lang="en-CA" b="0" baseline="0" dirty="0" smtClean="0"/>
              <a:t>. The </a:t>
            </a:r>
            <a:r>
              <a:rPr lang="en-CA" b="0" baseline="0" dirty="0"/>
              <a:t>research team is currently working on two more clusters on multiplication and division.</a:t>
            </a:r>
            <a:endParaRPr lang="en-CA" b="0" dirty="0"/>
          </a:p>
        </p:txBody>
      </p:sp>
      <p:sp>
        <p:nvSpPr>
          <p:cNvPr id="4" name="Slide Number Placeholder 3"/>
          <p:cNvSpPr>
            <a:spLocks noGrp="1"/>
          </p:cNvSpPr>
          <p:nvPr>
            <p:ph type="sldNum" sz="quarter" idx="10"/>
          </p:nvPr>
        </p:nvSpPr>
        <p:spPr/>
        <p:txBody>
          <a:bodyPr/>
          <a:lstStyle/>
          <a:p>
            <a:fld id="{9E60FD18-E77C-411B-84D3-905F42214942}" type="slidenum">
              <a:rPr lang="en-CA" smtClean="0"/>
              <a:t>14</a:t>
            </a:fld>
            <a:endParaRPr lang="en-CA"/>
          </a:p>
        </p:txBody>
      </p:sp>
    </p:spTree>
    <p:extLst>
      <p:ext uri="{BB962C8B-B14F-4D97-AF65-F5344CB8AC3E}">
        <p14:creationId xmlns:p14="http://schemas.microsoft.com/office/powerpoint/2010/main" val="99406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&lt;&lt;Read instructions. Participants</a:t>
            </a:r>
            <a:r>
              <a:rPr lang="en-CA" baseline="0" dirty="0"/>
              <a:t> will do the activity individually at their table using the grid paper. This activity will be debriefed later in the session.&gt;&gt;</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15</a:t>
            </a:fld>
            <a:endParaRPr lang="en-CA"/>
          </a:p>
        </p:txBody>
      </p:sp>
    </p:spTree>
    <p:extLst>
      <p:ext uri="{BB962C8B-B14F-4D97-AF65-F5344CB8AC3E}">
        <p14:creationId xmlns:p14="http://schemas.microsoft.com/office/powerpoint/2010/main" val="1586745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this point we are going</a:t>
            </a:r>
            <a:r>
              <a:rPr lang="en-CA" baseline="0" dirty="0"/>
              <a:t> to</a:t>
            </a:r>
            <a:r>
              <a:rPr lang="en-CA" dirty="0"/>
              <a:t> focus on representations.</a:t>
            </a:r>
          </a:p>
        </p:txBody>
      </p:sp>
      <p:sp>
        <p:nvSpPr>
          <p:cNvPr id="4" name="Slide Number Placeholder 3"/>
          <p:cNvSpPr>
            <a:spLocks noGrp="1"/>
          </p:cNvSpPr>
          <p:nvPr>
            <p:ph type="sldNum" sz="quarter" idx="10"/>
          </p:nvPr>
        </p:nvSpPr>
        <p:spPr/>
        <p:txBody>
          <a:bodyPr/>
          <a:lstStyle/>
          <a:p>
            <a:fld id="{7B4A2781-24F6-4904-BF26-7EEB4DE3DBB6}" type="slidenum">
              <a:rPr lang="en-CA" smtClean="0"/>
              <a:t>16</a:t>
            </a:fld>
            <a:endParaRPr lang="en-CA"/>
          </a:p>
        </p:txBody>
      </p:sp>
    </p:spTree>
    <p:extLst>
      <p:ext uri="{BB962C8B-B14F-4D97-AF65-F5344CB8AC3E}">
        <p14:creationId xmlns:p14="http://schemas.microsoft.com/office/powerpoint/2010/main" val="3761587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about being</a:t>
            </a:r>
            <a:r>
              <a:rPr lang="en-US" baseline="0" dirty="0"/>
              <a:t> more precise in our instructional decisions rather than adding to what we are already doing. Notice that circles are not one of the four representations used in Japanese textbooks.</a:t>
            </a:r>
          </a:p>
          <a:p>
            <a:endParaRPr lang="en-US" baseline="0" dirty="0"/>
          </a:p>
          <a:p>
            <a:r>
              <a:rPr lang="en-US" baseline="0" dirty="0"/>
              <a:t>It is not about doing more, it is about doing less and doing it better.</a:t>
            </a:r>
          </a:p>
          <a:p>
            <a:r>
              <a:rPr lang="en-US" baseline="0" dirty="0"/>
              <a:t>These 4 representations are powerful… we don’t need a multitude of representations and the research shows that we should definitely not be overusing circles.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AD485C-DF6A-D146-8ABC-075E6EEF08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9692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effectiveness of the consistent use of representations is supported</a:t>
            </a:r>
            <a:r>
              <a:rPr lang="en-CA" baseline="0" dirty="0"/>
              <a:t> by the findings of researchers Pirie and Kieran (1994)who found that students hold onto the representation they are initially exposed to as the grounding for their conceptual understanding. Since this is the case it makes sense to select precise representations that have longevity and power.</a:t>
            </a:r>
            <a:endParaRPr lang="en-CA"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18</a:t>
            </a:fld>
            <a:endParaRPr lang="en-CA"/>
          </a:p>
        </p:txBody>
      </p:sp>
    </p:spTree>
    <p:extLst>
      <p:ext uri="{BB962C8B-B14F-4D97-AF65-F5344CB8AC3E}">
        <p14:creationId xmlns:p14="http://schemas.microsoft.com/office/powerpoint/2010/main" val="259658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CA" b="0" dirty="0"/>
              <a:t>&lt;&lt;(Watanabe, Murata, Okamoto, 2012)&gt;&gt;. </a:t>
            </a:r>
          </a:p>
          <a:p>
            <a:r>
              <a:rPr lang="en-CA" dirty="0"/>
              <a:t>This set of representations strongly supports incorporating understanding of the different meanings of fractions into</a:t>
            </a:r>
            <a:r>
              <a:rPr lang="en-CA" baseline="0" dirty="0"/>
              <a:t> operations of fractions seamlessly because these representations are extremely flexible in their use as the complexities of the curriculum expectations build.</a:t>
            </a:r>
            <a:endParaRPr lang="en-CA" dirty="0"/>
          </a:p>
          <a:p>
            <a:endParaRPr lang="en-CA" b="1"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19</a:t>
            </a:fld>
            <a:endParaRPr lang="en-CA"/>
          </a:p>
        </p:txBody>
      </p:sp>
    </p:spTree>
    <p:extLst>
      <p:ext uri="{BB962C8B-B14F-4D97-AF65-F5344CB8AC3E}">
        <p14:creationId xmlns:p14="http://schemas.microsoft.com/office/powerpoint/2010/main" val="319930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Welcome, thank everyone for coming, I am _______________</a:t>
            </a:r>
          </a:p>
        </p:txBody>
      </p:sp>
      <p:sp>
        <p:nvSpPr>
          <p:cNvPr id="4" name="Slide Number Placeholder 3"/>
          <p:cNvSpPr>
            <a:spLocks noGrp="1"/>
          </p:cNvSpPr>
          <p:nvPr>
            <p:ph type="sldNum" sz="quarter" idx="10"/>
          </p:nvPr>
        </p:nvSpPr>
        <p:spPr/>
        <p:txBody>
          <a:bodyPr/>
          <a:lstStyle/>
          <a:p>
            <a:fld id="{7B4A2781-24F6-4904-BF26-7EEB4DE3DBB6}" type="slidenum">
              <a:rPr lang="en-CA" smtClean="0"/>
              <a:t>2</a:t>
            </a:fld>
            <a:endParaRPr lang="en-CA"/>
          </a:p>
        </p:txBody>
      </p:sp>
    </p:spTree>
    <p:extLst>
      <p:ext uri="{BB962C8B-B14F-4D97-AF65-F5344CB8AC3E}">
        <p14:creationId xmlns:p14="http://schemas.microsoft.com/office/powerpoint/2010/main" val="92361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itchFamily="34" charset="0"/>
            </a:endParaRPr>
          </a:p>
          <a:p>
            <a:pPr eaLnBrk="1" hangingPunct="1"/>
            <a:r>
              <a:rPr lang="en-US" altLang="en-US" dirty="0">
                <a:latin typeface="Arial" pitchFamily="34" charset="0"/>
              </a:rPr>
              <a:t>Japanese students have this model on their desks. We tend to have multiplication facts on Canadian desks. What are the possibilities</a:t>
            </a:r>
            <a:r>
              <a:rPr lang="en-US" altLang="en-US" baseline="0" dirty="0">
                <a:latin typeface="Arial" pitchFamily="34" charset="0"/>
              </a:rPr>
              <a:t> for proportional, spatial and fractional thinking with this model? Might it help with multiplication facts as well?</a:t>
            </a:r>
            <a:endParaRPr lang="en-US" altLang="en-US" dirty="0">
              <a:latin typeface="Arial" pitchFamily="34" charset="0"/>
            </a:endParaRPr>
          </a:p>
        </p:txBody>
      </p:sp>
      <p:sp>
        <p:nvSpPr>
          <p:cNvPr id="6963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00"/>
                </a:solidFill>
                <a:latin typeface="Arial" pitchFamily="34" charset="0"/>
                <a:ea typeface="ヒラギノ角ゴ ProN W3" charset="-128"/>
                <a:sym typeface="Arial" pitchFamily="34" charset="0"/>
              </a:defRPr>
            </a:lvl1pPr>
            <a:lvl2pPr marL="742950" indent="-285750" eaLnBrk="0" hangingPunct="0">
              <a:defRPr sz="2400">
                <a:solidFill>
                  <a:srgbClr val="000000"/>
                </a:solidFill>
                <a:latin typeface="Arial" pitchFamily="34" charset="0"/>
                <a:ea typeface="ヒラギノ角ゴ ProN W3" charset="-128"/>
                <a:sym typeface="Arial" pitchFamily="34" charset="0"/>
              </a:defRPr>
            </a:lvl2pPr>
            <a:lvl3pPr marL="1143000" indent="-228600" eaLnBrk="0" hangingPunct="0">
              <a:defRPr sz="2400">
                <a:solidFill>
                  <a:srgbClr val="000000"/>
                </a:solidFill>
                <a:latin typeface="Arial" pitchFamily="34" charset="0"/>
                <a:ea typeface="ヒラギノ角ゴ ProN W3" charset="-128"/>
                <a:sym typeface="Arial" pitchFamily="34" charset="0"/>
              </a:defRPr>
            </a:lvl3pPr>
            <a:lvl4pPr marL="1600200" indent="-228600" eaLnBrk="0" hangingPunct="0">
              <a:defRPr sz="2400">
                <a:solidFill>
                  <a:srgbClr val="000000"/>
                </a:solidFill>
                <a:latin typeface="Arial" pitchFamily="34" charset="0"/>
                <a:ea typeface="ヒラギノ角ゴ ProN W3" charset="-128"/>
                <a:sym typeface="Arial" pitchFamily="34" charset="0"/>
              </a:defRPr>
            </a:lvl4pPr>
            <a:lvl5pPr marL="2057400" indent="-228600" eaLnBrk="0" hangingPunct="0">
              <a:defRPr sz="2400">
                <a:solidFill>
                  <a:srgbClr val="000000"/>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04CA80A5-70CB-4FD9-BD88-306F87598DEE}" type="slidenum">
              <a:rPr kumimoji="0" lang="en-US" altLang="en-US" sz="1200" b="0" i="0" u="none" strike="noStrike" kern="0" cap="none" spc="0" normalizeH="0" baseline="0" noProof="0">
                <a:ln>
                  <a:noFill/>
                </a:ln>
                <a:solidFill>
                  <a:srgbClr val="004E74"/>
                </a:solidFill>
                <a:effectLst/>
                <a:uLnTx/>
                <a:uFillTx/>
                <a:latin typeface="Georgia" pitchFamily="18" charset="0"/>
                <a:ea typeface="ヒラギノ明朝 ProN W3" charset="-128"/>
                <a:sym typeface="Georgia" pitchFamily="18" charset="0"/>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0" cap="none" spc="0" normalizeH="0" baseline="0" noProof="0">
              <a:ln>
                <a:noFill/>
              </a:ln>
              <a:solidFill>
                <a:srgbClr val="004E74"/>
              </a:solidFill>
              <a:effectLst/>
              <a:uLnTx/>
              <a:uFillTx/>
              <a:latin typeface="Georgia" pitchFamily="18" charset="0"/>
              <a:ea typeface="ヒラギノ明朝 ProN W3" charset="-128"/>
              <a:sym typeface="Georgia" pitchFamily="18" charset="0"/>
            </a:endParaRPr>
          </a:p>
        </p:txBody>
      </p:sp>
    </p:spTree>
    <p:extLst>
      <p:ext uri="{BB962C8B-B14F-4D97-AF65-F5344CB8AC3E}">
        <p14:creationId xmlns:p14="http://schemas.microsoft.com/office/powerpoint/2010/main" val="192725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research clearly shows that number lines are very effective for partitioning odd</a:t>
            </a:r>
            <a:r>
              <a:rPr lang="en-CA" baseline="0" dirty="0"/>
              <a:t> or large numbers, </a:t>
            </a:r>
          </a:p>
          <a:p>
            <a:r>
              <a:rPr lang="en-CA" dirty="0"/>
              <a:t>whereas circles are difficult to </a:t>
            </a:r>
            <a:r>
              <a:rPr lang="en-CA" dirty="0" err="1"/>
              <a:t>equi</a:t>
            </a:r>
            <a:r>
              <a:rPr lang="en-CA" dirty="0"/>
              <a:t>-partition especially for odd or large numbers. </a:t>
            </a:r>
          </a:p>
          <a:p>
            <a:endParaRPr lang="en-US" dirty="0"/>
          </a:p>
          <a:p>
            <a:r>
              <a:rPr lang="en-US" dirty="0"/>
              <a:t>Precise</a:t>
            </a:r>
            <a:r>
              <a:rPr lang="en-US" baseline="0" dirty="0"/>
              <a:t> selection of powerful representations can avoid the use of representations, such as the circle, which are difficult to </a:t>
            </a:r>
            <a:r>
              <a:rPr lang="en-US" baseline="0" dirty="0" err="1"/>
              <a:t>equi</a:t>
            </a:r>
            <a:r>
              <a:rPr lang="en-US" baseline="0" dirty="0"/>
              <a:t>-partition.  This inaccuracy in partitioning leads to numerous incorrect conclusions.</a:t>
            </a:r>
          </a:p>
          <a:p>
            <a:r>
              <a:rPr lang="en-CA" baseline="0" dirty="0"/>
              <a:t>As well, number lines can also show proper and mixed fractions simultaneously.</a:t>
            </a:r>
            <a:endParaRPr lang="en-US" baseline="0"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21</a:t>
            </a:fld>
            <a:endParaRPr lang="en-CA"/>
          </a:p>
        </p:txBody>
      </p:sp>
    </p:spTree>
    <p:extLst>
      <p:ext uri="{BB962C8B-B14F-4D97-AF65-F5344CB8AC3E}">
        <p14:creationId xmlns:p14="http://schemas.microsoft.com/office/powerpoint/2010/main" val="130607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teacher plays a vital role:</a:t>
            </a:r>
            <a:r>
              <a:rPr lang="en-CA" baseline="0" dirty="0"/>
              <a:t> </a:t>
            </a:r>
            <a:r>
              <a:rPr lang="en-CA" dirty="0"/>
              <a:t>Asking</a:t>
            </a:r>
            <a:r>
              <a:rPr lang="en-CA" baseline="0" dirty="0"/>
              <a:t> the right questions supports students in knowing what to attend to and refines their understanding of the concepts.  Asking students to explain their thinking uncovers both understandings and misconceptions.</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22</a:t>
            </a:fld>
            <a:endParaRPr lang="en-CA"/>
          </a:p>
        </p:txBody>
      </p:sp>
    </p:spTree>
    <p:extLst>
      <p:ext uri="{BB962C8B-B14F-4D97-AF65-F5344CB8AC3E}">
        <p14:creationId xmlns:p14="http://schemas.microsoft.com/office/powerpoint/2010/main" val="438650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Here are examples of types of number lines. Too often we provide pre-made number lines that include the scale. </a:t>
            </a:r>
            <a:r>
              <a:rPr lang="en-CA" baseline="0" dirty="0"/>
              <a:t>Research shows that students are more cognitively engaged when using empty number lines.</a:t>
            </a:r>
          </a:p>
          <a:p>
            <a:r>
              <a:rPr lang="en-CA" dirty="0"/>
              <a:t>The</a:t>
            </a:r>
            <a:r>
              <a:rPr lang="en-CA" baseline="0" dirty="0"/>
              <a:t> strategies promoted by the teacher should refine and push student thinking toward more elegant, sophisticated, and reliable strategies and procedures. </a:t>
            </a:r>
          </a:p>
        </p:txBody>
      </p:sp>
      <p:sp>
        <p:nvSpPr>
          <p:cNvPr id="4" name="Slide Number Placeholder 3"/>
          <p:cNvSpPr>
            <a:spLocks noGrp="1"/>
          </p:cNvSpPr>
          <p:nvPr>
            <p:ph type="sldNum" sz="quarter" idx="10"/>
          </p:nvPr>
        </p:nvSpPr>
        <p:spPr/>
        <p:txBody>
          <a:bodyPr/>
          <a:lstStyle/>
          <a:p>
            <a:fld id="{33D24C38-4D8C-462A-8623-0A678AA128AD}" type="slidenum">
              <a:rPr lang="en-CA" smtClean="0"/>
              <a:pPr/>
              <a:t>23</a:t>
            </a:fld>
            <a:endParaRPr lang="en-CA"/>
          </a:p>
        </p:txBody>
      </p:sp>
    </p:spTree>
    <p:extLst>
      <p:ext uri="{BB962C8B-B14F-4D97-AF65-F5344CB8AC3E}">
        <p14:creationId xmlns:p14="http://schemas.microsoft.com/office/powerpoint/2010/main" val="2558373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&lt;&lt;read each bullet and follow up with</a:t>
            </a:r>
            <a:r>
              <a:rPr lang="en-US" baseline="0" dirty="0"/>
              <a:t> the corresponding comments below.&gt;&gt;</a:t>
            </a:r>
            <a:endParaRPr lang="en-US" dirty="0"/>
          </a:p>
          <a:p>
            <a:r>
              <a:rPr lang="en-US" dirty="0"/>
              <a:t>(Bullet 1) – Cathy Bruce tells us that there is research</a:t>
            </a:r>
            <a:r>
              <a:rPr lang="en-US" baseline="0" dirty="0"/>
              <a:t> indicating that this is particularly true of females with learning disabilities – they will persist with ineffective representations, such as the circle, when trying to solve a mathematical task, far longer than other students, who move on to more effective representations sooner.</a:t>
            </a:r>
          </a:p>
          <a:p>
            <a:r>
              <a:rPr lang="en-US" baseline="0" dirty="0"/>
              <a:t>(Bullet 2) – In order to partition a circle accurately, students need an understanding of the area of a circle and of sectors which are intermediate senior concepts.</a:t>
            </a:r>
          </a:p>
          <a:p>
            <a:r>
              <a:rPr lang="en-US" baseline="0" dirty="0"/>
              <a:t>(Bullet 3) – In North America, we perceive the mathematics to be in the symbolic manipulation.  In primary and junior grades there is a tendency to move quickly from concrete representations to symbolic manipulation.  So, students don’t spend as much time exploring a concept, such as the addition of two digit numbers using base ten materials, as they do learning algorithms (vertically stack the numbers, add up the columns).  With fractions, students who are exposed to symbolic notation without a good understanding of ‘fraction’ develop many </a:t>
            </a:r>
            <a:r>
              <a:rPr lang="en-US" baseline="0" dirty="0" err="1"/>
              <a:t>mis</a:t>
            </a:r>
            <a:r>
              <a:rPr lang="en-US" baseline="0" dirty="0"/>
              <a:t>-concepts (such as the fraction is comprised of two numbers).  Students should have consistent and persistent opportunities to learn using a variety of carefully selected representations and the emphasis on symbolic manipulation, particularly in assessment, should be balanced with examination of student understanding of other representations.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AD485C-DF6A-D146-8ABC-075E6EEF08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3908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&lt;&lt;read</a:t>
            </a:r>
            <a:r>
              <a:rPr lang="en-CA" baseline="0" dirty="0"/>
              <a:t> slide&gt;&gt; </a:t>
            </a:r>
            <a:r>
              <a:rPr lang="en-CA" dirty="0"/>
              <a:t>This is why it is so important to use number lines!</a:t>
            </a:r>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25</a:t>
            </a:fld>
            <a:endParaRPr lang="en-CA"/>
          </a:p>
        </p:txBody>
      </p:sp>
    </p:spTree>
    <p:extLst>
      <p:ext uri="{BB962C8B-B14F-4D97-AF65-F5344CB8AC3E}">
        <p14:creationId xmlns:p14="http://schemas.microsoft.com/office/powerpoint/2010/main" val="1172662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itchFamily="34" charset="0"/>
            </a:endParaRPr>
          </a:p>
          <a:p>
            <a:pPr eaLnBrk="1" hangingPunct="1"/>
            <a:r>
              <a:rPr lang="en-US" altLang="en-US" dirty="0">
                <a:latin typeface="Arial" pitchFamily="34" charset="0"/>
              </a:rPr>
              <a:t>Notice that this model clearly illustrates the concepts we just talked about: proportionality,</a:t>
            </a:r>
            <a:r>
              <a:rPr lang="en-US" altLang="en-US" baseline="0" dirty="0">
                <a:latin typeface="Arial" pitchFamily="34" charset="0"/>
              </a:rPr>
              <a:t> density, and equivalency</a:t>
            </a:r>
            <a:endParaRPr lang="en-US" altLang="en-US" dirty="0">
              <a:latin typeface="Arial" pitchFamily="34" charset="0"/>
            </a:endParaRPr>
          </a:p>
        </p:txBody>
      </p:sp>
      <p:sp>
        <p:nvSpPr>
          <p:cNvPr id="6963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00"/>
                </a:solidFill>
                <a:latin typeface="Arial" pitchFamily="34" charset="0"/>
                <a:ea typeface="ヒラギノ角ゴ ProN W3" charset="-128"/>
                <a:sym typeface="Arial" pitchFamily="34" charset="0"/>
              </a:defRPr>
            </a:lvl1pPr>
            <a:lvl2pPr marL="742950" indent="-285750" eaLnBrk="0" hangingPunct="0">
              <a:defRPr sz="2400">
                <a:solidFill>
                  <a:srgbClr val="000000"/>
                </a:solidFill>
                <a:latin typeface="Arial" pitchFamily="34" charset="0"/>
                <a:ea typeface="ヒラギノ角ゴ ProN W3" charset="-128"/>
                <a:sym typeface="Arial" pitchFamily="34" charset="0"/>
              </a:defRPr>
            </a:lvl2pPr>
            <a:lvl3pPr marL="1143000" indent="-228600" eaLnBrk="0" hangingPunct="0">
              <a:defRPr sz="2400">
                <a:solidFill>
                  <a:srgbClr val="000000"/>
                </a:solidFill>
                <a:latin typeface="Arial" pitchFamily="34" charset="0"/>
                <a:ea typeface="ヒラギノ角ゴ ProN W3" charset="-128"/>
                <a:sym typeface="Arial" pitchFamily="34" charset="0"/>
              </a:defRPr>
            </a:lvl3pPr>
            <a:lvl4pPr marL="1600200" indent="-228600" eaLnBrk="0" hangingPunct="0">
              <a:defRPr sz="2400">
                <a:solidFill>
                  <a:srgbClr val="000000"/>
                </a:solidFill>
                <a:latin typeface="Arial" pitchFamily="34" charset="0"/>
                <a:ea typeface="ヒラギノ角ゴ ProN W3" charset="-128"/>
                <a:sym typeface="Arial" pitchFamily="34" charset="0"/>
              </a:defRPr>
            </a:lvl4pPr>
            <a:lvl5pPr marL="2057400" indent="-228600" eaLnBrk="0" hangingPunct="0">
              <a:defRPr sz="2400">
                <a:solidFill>
                  <a:srgbClr val="000000"/>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04CA80A5-70CB-4FD9-BD88-306F87598DEE}" type="slidenum">
              <a:rPr kumimoji="0" lang="en-US" altLang="en-US" sz="1200" b="0" i="0" u="none" strike="noStrike" kern="0" cap="none" spc="0" normalizeH="0" baseline="0" noProof="0">
                <a:ln>
                  <a:noFill/>
                </a:ln>
                <a:solidFill>
                  <a:srgbClr val="004E74"/>
                </a:solidFill>
                <a:effectLst/>
                <a:uLnTx/>
                <a:uFillTx/>
                <a:latin typeface="Georgia" pitchFamily="18" charset="0"/>
                <a:ea typeface="ヒラギノ明朝 ProN W3" charset="-128"/>
                <a:sym typeface="Georgia" pitchFamily="18" charset="0"/>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0" cap="none" spc="0" normalizeH="0" baseline="0" noProof="0">
              <a:ln>
                <a:noFill/>
              </a:ln>
              <a:solidFill>
                <a:srgbClr val="004E74"/>
              </a:solidFill>
              <a:effectLst/>
              <a:uLnTx/>
              <a:uFillTx/>
              <a:latin typeface="Georgia" pitchFamily="18" charset="0"/>
              <a:ea typeface="ヒラギノ明朝 ProN W3" charset="-128"/>
              <a:sym typeface="Georgia" pitchFamily="18" charset="0"/>
            </a:endParaRPr>
          </a:p>
        </p:txBody>
      </p:sp>
    </p:spTree>
    <p:extLst>
      <p:ext uri="{BB962C8B-B14F-4D97-AF65-F5344CB8AC3E}">
        <p14:creationId xmlns:p14="http://schemas.microsoft.com/office/powerpoint/2010/main" val="1927251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are going to have a deeper look at number lines. Since we often limit the use of number lines</a:t>
            </a:r>
            <a:r>
              <a:rPr lang="en-CA" baseline="0" dirty="0"/>
              <a:t> in North American instruction, some of these activities may push your thinking as well.</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27</a:t>
            </a:fld>
            <a:endParaRPr lang="en-CA"/>
          </a:p>
        </p:txBody>
      </p:sp>
    </p:spTree>
    <p:extLst>
      <p:ext uri="{BB962C8B-B14F-4D97-AF65-F5344CB8AC3E}">
        <p14:creationId xmlns:p14="http://schemas.microsoft.com/office/powerpoint/2010/main" val="1265190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The next activity comes directly from the Fractions Learning Pathways</a:t>
            </a:r>
          </a:p>
          <a:p>
            <a:r>
              <a:rPr lang="en-CA" baseline="0" dirty="0"/>
              <a:t>&lt;&lt;Click to show that it comes from Comparison C : Generate Fractions between any Two Quantities.&gt;&gt;</a:t>
            </a:r>
          </a:p>
          <a:p>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28</a:t>
            </a:fld>
            <a:endParaRPr lang="en-CA"/>
          </a:p>
        </p:txBody>
      </p:sp>
    </p:spTree>
    <p:extLst>
      <p:ext uri="{BB962C8B-B14F-4D97-AF65-F5344CB8AC3E}">
        <p14:creationId xmlns:p14="http://schemas.microsoft.com/office/powerpoint/2010/main" val="3094156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0" baseline="0" dirty="0"/>
              <a:t>The fractions are written with a slash divider instead of the proper form due to difficulty with </a:t>
            </a:r>
            <a:r>
              <a:rPr lang="en-CA" b="0" baseline="0" dirty="0" err="1"/>
              <a:t>ppt</a:t>
            </a:r>
            <a:r>
              <a:rPr lang="en-CA" b="0" baseline="0" dirty="0"/>
              <a:t>, we would not write them like this for students. </a:t>
            </a:r>
          </a:p>
          <a:p>
            <a:pPr marL="0" marR="0" indent="0" algn="l" defTabSz="914400" rtl="0" eaLnBrk="1" fontAlgn="auto" latinLnBrk="0" hangingPunct="1">
              <a:lnSpc>
                <a:spcPct val="100000"/>
              </a:lnSpc>
              <a:spcBef>
                <a:spcPts val="0"/>
              </a:spcBef>
              <a:spcAft>
                <a:spcPts val="0"/>
              </a:spcAft>
              <a:buClrTx/>
              <a:buSzTx/>
              <a:buFontTx/>
              <a:buNone/>
              <a:tabLst/>
              <a:defRPr/>
            </a:pPr>
            <a:r>
              <a:rPr lang="en-CA" b="0" baseline="0" dirty="0"/>
              <a:t>&lt;&lt;Provide premade number lines (BLM 1), one per person. P</a:t>
            </a:r>
            <a:r>
              <a:rPr lang="en-CA" baseline="0" dirty="0"/>
              <a:t>articipants do tasks 1, 2, and 3 individually, provide 10-15 minutes for this, use the prompts &gt;&gt;</a:t>
            </a:r>
          </a:p>
          <a:p>
            <a:r>
              <a:rPr lang="en-CA" baseline="0" dirty="0"/>
              <a:t> &lt;&lt;Discuss strategies at the table before moving to tasks 4 and 5&gt;&gt;</a:t>
            </a:r>
          </a:p>
          <a:p>
            <a:r>
              <a:rPr lang="en-CA" baseline="0" dirty="0"/>
              <a:t>For discussion at the table: How did you choose your start and end values? Compare answers and strategies for each task. How do you know that you have accurately placed the fractions?  &lt;&lt;draw out discussion about benchmark fractions, common denominators, and common numerators, and search for unusual answers&gt;&gt;.</a:t>
            </a:r>
          </a:p>
          <a:p>
            <a:r>
              <a:rPr lang="en-CA" b="0" baseline="0" dirty="0"/>
              <a:t>&lt;&lt;now uncover tasks 4 and 5&gt;&gt;</a:t>
            </a:r>
          </a:p>
          <a:p>
            <a:r>
              <a:rPr lang="en-CA" b="0" baseline="0" dirty="0"/>
              <a:t>You’ve had an opportunity to share at your table some strategies and thinking used to complete tasks 1 to 3, you can use this information to complete tasks 4 and 5.</a:t>
            </a:r>
          </a:p>
          <a:p>
            <a:r>
              <a:rPr lang="en-CA" b="0" baseline="0" dirty="0"/>
              <a:t>&lt;&lt;allow 10 minutes to complete this task&gt;&gt; &lt;&lt;Discuss strategies used.&gt;&gt;</a:t>
            </a:r>
          </a:p>
          <a:p>
            <a:r>
              <a:rPr lang="en-CA" b="0" baseline="0" dirty="0"/>
              <a:t>Summary discussion:</a:t>
            </a:r>
          </a:p>
          <a:p>
            <a:pPr marL="171450" indent="-171450">
              <a:buFont typeface="Arial" panose="020B0604020202020204" pitchFamily="34" charset="0"/>
              <a:buChar char="•"/>
            </a:pPr>
            <a:r>
              <a:rPr lang="en-CA" b="0" dirty="0"/>
              <a:t>Its important to understand that between any two fractions there</a:t>
            </a:r>
            <a:r>
              <a:rPr lang="en-CA" b="0" baseline="0" dirty="0"/>
              <a:t> are an infinite number of fractions (Density)</a:t>
            </a:r>
          </a:p>
          <a:p>
            <a:pPr marL="171450" indent="-171450">
              <a:buFont typeface="Arial" panose="020B0604020202020204" pitchFamily="34" charset="0"/>
              <a:buChar char="•"/>
            </a:pPr>
            <a:r>
              <a:rPr lang="en-CA" b="0" baseline="0" dirty="0"/>
              <a:t>Understanding this fact is  a crucial stage in the development of fraction sense</a:t>
            </a:r>
          </a:p>
          <a:p>
            <a:pPr marL="171450" indent="-171450">
              <a:buFont typeface="Arial" panose="020B0604020202020204" pitchFamily="34" charset="0"/>
              <a:buChar char="•"/>
            </a:pPr>
            <a:r>
              <a:rPr lang="en-CA" b="0" baseline="0" dirty="0"/>
              <a:t>Students are encouraged to develop a range of different strategies and to use them strategically based on the situation</a:t>
            </a:r>
          </a:p>
          <a:p>
            <a:pPr marL="171450" indent="-171450">
              <a:buFont typeface="Arial" panose="020B0604020202020204" pitchFamily="34" charset="0"/>
              <a:buChar char="•"/>
            </a:pPr>
            <a:r>
              <a:rPr lang="en-CA" b="0" baseline="0" dirty="0"/>
              <a:t>Density is a key concept in measurement</a:t>
            </a:r>
          </a:p>
          <a:p>
            <a:r>
              <a:rPr lang="en-CA" b="0" baseline="0" dirty="0"/>
              <a:t> </a:t>
            </a:r>
            <a:endParaRPr lang="en-CA"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29</a:t>
            </a:fld>
            <a:endParaRPr lang="en-CA"/>
          </a:p>
        </p:txBody>
      </p:sp>
    </p:spTree>
    <p:extLst>
      <p:ext uri="{BB962C8B-B14F-4D97-AF65-F5344CB8AC3E}">
        <p14:creationId xmlns:p14="http://schemas.microsoft.com/office/powerpoint/2010/main" val="115691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ideas will form the learning</a:t>
            </a:r>
            <a:r>
              <a:rPr lang="en-CA" baseline="0" dirty="0"/>
              <a:t> focus for our work today. &lt;&lt;read each bullet followed by the corresponding information below.&gt;&gt;</a:t>
            </a:r>
            <a:endParaRPr lang="en-CA" dirty="0"/>
          </a:p>
          <a:p>
            <a:r>
              <a:rPr lang="en-CA" dirty="0"/>
              <a:t>(Bullet</a:t>
            </a:r>
            <a:r>
              <a:rPr lang="en-CA" baseline="0" dirty="0"/>
              <a:t> 1): Visual representations enhance students intuitive understanding of operations and ready them for formal procedures.</a:t>
            </a:r>
          </a:p>
          <a:p>
            <a:r>
              <a:rPr lang="en-CA" baseline="0" dirty="0"/>
              <a:t>(Bullet 2): In North American instruction we tend to overemphasis procedures in fraction instruction, preventing students from making connections to their prior knowledge.</a:t>
            </a:r>
          </a:p>
          <a:p>
            <a:r>
              <a:rPr lang="en-CA" baseline="0" dirty="0"/>
              <a:t>(Bullet 3): Opportunities to debrief and share thinking help teachers and students expand their understanding and consolidate their learning.</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a:t>
            </a:fld>
            <a:endParaRPr lang="en-CA"/>
          </a:p>
        </p:txBody>
      </p:sp>
    </p:spTree>
    <p:extLst>
      <p:ext uri="{BB962C8B-B14F-4D97-AF65-F5344CB8AC3E}">
        <p14:creationId xmlns:p14="http://schemas.microsoft.com/office/powerpoint/2010/main" val="1531211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&lt;&lt;Distribute a selection of student examples for each table (BLM</a:t>
            </a:r>
            <a:r>
              <a:rPr lang="en-CA" baseline="0" dirty="0"/>
              <a:t> 2), provide sticky notes&gt;&gt;</a:t>
            </a:r>
          </a:p>
          <a:p>
            <a:r>
              <a:rPr lang="en-CA" sz="1200" b="0" i="0" u="none" strike="noStrike" kern="1200" baseline="0" dirty="0">
                <a:solidFill>
                  <a:schemeClr val="tx1"/>
                </a:solidFill>
                <a:latin typeface="+mn-lt"/>
                <a:ea typeface="+mn-ea"/>
                <a:cs typeface="+mn-cs"/>
              </a:rPr>
              <a:t>The task that the students were working on is to place 4 fractions between 1/3 and 2/3, that you have just completed yourselves. It will push the student to consider further partitioning a unit fraction. There are three sa</a:t>
            </a:r>
            <a:r>
              <a:rPr lang="en-CA" baseline="0" dirty="0"/>
              <a:t>mples on your  table for your group to consider, use stickie notes to annotate the samples, answering the questions posted.</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30</a:t>
            </a:fld>
            <a:endParaRPr lang="en-CA"/>
          </a:p>
        </p:txBody>
      </p:sp>
    </p:spTree>
    <p:extLst>
      <p:ext uri="{BB962C8B-B14F-4D97-AF65-F5344CB8AC3E}">
        <p14:creationId xmlns:p14="http://schemas.microsoft.com/office/powerpoint/2010/main" val="387508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a:t>
            </a:r>
            <a:r>
              <a:rPr lang="en-CA" baseline="0" dirty="0"/>
              <a:t> are going to show you seven different examples of student work (They are not numbered consecutively).  At your table you only had a few of them.  When we show an example that you have thought about please share your observations with the whole group. &lt;&lt;call on volunteers&gt;&gt;</a:t>
            </a:r>
          </a:p>
          <a:p>
            <a:r>
              <a:rPr lang="en-CA" dirty="0"/>
              <a:t>Sample #1:</a:t>
            </a:r>
          </a:p>
          <a:p>
            <a:r>
              <a:rPr lang="en-CA" dirty="0"/>
              <a:t>(what knowledge and skills are demonstrated)? &lt;&lt;know</a:t>
            </a:r>
            <a:r>
              <a:rPr lang="en-CA" baseline="0" dirty="0"/>
              <a:t> how to create equivalent fractions, know how to partition accurately&gt;&gt;</a:t>
            </a:r>
            <a:endParaRPr lang="en-CA" dirty="0"/>
          </a:p>
          <a:p>
            <a:r>
              <a:rPr lang="en-CA" dirty="0"/>
              <a:t> (what is unclear or unwritten?)&lt;&lt;since their number lines are not stacked so that the end values are equivalent, not clear if they understand equivalent fractions &gt;&gt;</a:t>
            </a:r>
          </a:p>
          <a:p>
            <a:r>
              <a:rPr lang="en-CA" dirty="0"/>
              <a:t>(what knowledge and skills appear to be fragile or absent?) &lt;&lt;formatting of the number lines&gt;&gt;</a:t>
            </a:r>
          </a:p>
          <a:p>
            <a:r>
              <a:rPr lang="en-CA" dirty="0"/>
              <a:t>What other observations would you add? &lt;&lt;student</a:t>
            </a:r>
            <a:r>
              <a:rPr lang="en-CA" baseline="0" dirty="0"/>
              <a:t> appeared to need a longer number line to partition smaller unit fractions&gt;&gt;</a:t>
            </a:r>
            <a:endParaRPr lang="en-CA" dirty="0"/>
          </a:p>
          <a:p>
            <a:endParaRPr lang="en-CA" baseline="0" dirty="0"/>
          </a:p>
        </p:txBody>
      </p:sp>
      <p:sp>
        <p:nvSpPr>
          <p:cNvPr id="4" name="Slide Number Placeholder 3"/>
          <p:cNvSpPr>
            <a:spLocks noGrp="1"/>
          </p:cNvSpPr>
          <p:nvPr>
            <p:ph type="sldNum" sz="quarter" idx="10"/>
          </p:nvPr>
        </p:nvSpPr>
        <p:spPr/>
        <p:txBody>
          <a:bodyPr/>
          <a:lstStyle/>
          <a:p>
            <a:fld id="{7B4A2781-24F6-4904-BF26-7EEB4DE3DBB6}" type="slidenum">
              <a:rPr lang="en-CA" smtClean="0"/>
              <a:t>31</a:t>
            </a:fld>
            <a:endParaRPr lang="en-CA"/>
          </a:p>
        </p:txBody>
      </p:sp>
    </p:spTree>
    <p:extLst>
      <p:ext uri="{BB962C8B-B14F-4D97-AF65-F5344CB8AC3E}">
        <p14:creationId xmlns:p14="http://schemas.microsoft.com/office/powerpoint/2010/main" val="114199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#2:</a:t>
            </a:r>
          </a:p>
          <a:p>
            <a:r>
              <a:rPr lang="en-CA" dirty="0"/>
              <a:t>(what knowledge and skills are demonstrated)? &lt;&lt;understand equivalent fractions, partitioning, as evidenced by their stacked number</a:t>
            </a:r>
            <a:r>
              <a:rPr lang="en-CA" baseline="0" dirty="0"/>
              <a:t> lines&gt;&gt;</a:t>
            </a:r>
            <a:endParaRPr lang="en-CA" dirty="0"/>
          </a:p>
          <a:p>
            <a:r>
              <a:rPr lang="en-CA" dirty="0"/>
              <a:t> (what is unclear or unwritten?)&lt;&lt;the purpose of the rectangular representation of the area of 1/3 and 2/3&gt;&gt;</a:t>
            </a:r>
          </a:p>
          <a:p>
            <a:r>
              <a:rPr lang="en-CA" dirty="0"/>
              <a:t>(what knowledge and skills appear to be fragile or absent?) &lt;&lt;&gt;&gt;</a:t>
            </a:r>
          </a:p>
          <a:p>
            <a:r>
              <a:rPr lang="en-CA" dirty="0"/>
              <a:t>What other observations would you add? &lt;&lt;shows clear organized thinking</a:t>
            </a:r>
            <a:r>
              <a:rPr lang="en-CA" baseline="0" dirty="0"/>
              <a:t>&gt;&gt;</a:t>
            </a:r>
            <a:endParaRPr lang="en-CA" dirty="0"/>
          </a:p>
          <a:p>
            <a:endParaRPr lang="en-CA" baseline="0" dirty="0"/>
          </a:p>
        </p:txBody>
      </p:sp>
      <p:sp>
        <p:nvSpPr>
          <p:cNvPr id="4" name="Slide Number Placeholder 3"/>
          <p:cNvSpPr>
            <a:spLocks noGrp="1"/>
          </p:cNvSpPr>
          <p:nvPr>
            <p:ph type="sldNum" sz="quarter" idx="10"/>
          </p:nvPr>
        </p:nvSpPr>
        <p:spPr/>
        <p:txBody>
          <a:bodyPr/>
          <a:lstStyle/>
          <a:p>
            <a:fld id="{7B4A2781-24F6-4904-BF26-7EEB4DE3DBB6}" type="slidenum">
              <a:rPr lang="en-CA" smtClean="0"/>
              <a:t>32</a:t>
            </a:fld>
            <a:endParaRPr lang="en-CA"/>
          </a:p>
        </p:txBody>
      </p:sp>
    </p:spTree>
    <p:extLst>
      <p:ext uri="{BB962C8B-B14F-4D97-AF65-F5344CB8AC3E}">
        <p14:creationId xmlns:p14="http://schemas.microsoft.com/office/powerpoint/2010/main" val="1837390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#3:</a:t>
            </a:r>
          </a:p>
          <a:p>
            <a:r>
              <a:rPr lang="en-CA" dirty="0"/>
              <a:t>(what knowledge and skills are demonstrated)? &lt;&lt;understand equivalent fractions, partitioning,  as evidenced by their stacked number</a:t>
            </a:r>
            <a:r>
              <a:rPr lang="en-CA" baseline="0" dirty="0"/>
              <a:t> lines, used equivalent fractions with denominators up to 48ths&gt;&gt;</a:t>
            </a:r>
            <a:endParaRPr lang="en-CA" dirty="0"/>
          </a:p>
          <a:p>
            <a:r>
              <a:rPr lang="en-CA" dirty="0"/>
              <a:t> (what is unclear or unwritten?)&lt;&lt; highlighted their answer with a star and a label but wrote</a:t>
            </a:r>
            <a:r>
              <a:rPr lang="en-CA" baseline="0" dirty="0"/>
              <a:t> the answer in a circle above zero</a:t>
            </a:r>
            <a:r>
              <a:rPr lang="en-CA" dirty="0"/>
              <a:t>&gt;&gt;</a:t>
            </a:r>
          </a:p>
          <a:p>
            <a:r>
              <a:rPr lang="en-CA" dirty="0"/>
              <a:t>(what knowledge and skills appear to be fragile or absent?) &lt;&lt;&gt;&gt;</a:t>
            </a:r>
          </a:p>
          <a:p>
            <a:r>
              <a:rPr lang="en-CA" dirty="0"/>
              <a:t>What other observations would you add? &lt;&lt; number lines went from 0 to 1</a:t>
            </a:r>
            <a:r>
              <a:rPr lang="en-CA" baseline="0" dirty="0"/>
              <a:t>&gt;&gt;</a:t>
            </a:r>
            <a:endParaRPr lang="en-CA"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33</a:t>
            </a:fld>
            <a:endParaRPr lang="en-CA"/>
          </a:p>
        </p:txBody>
      </p:sp>
    </p:spTree>
    <p:extLst>
      <p:ext uri="{BB962C8B-B14F-4D97-AF65-F5344CB8AC3E}">
        <p14:creationId xmlns:p14="http://schemas.microsoft.com/office/powerpoint/2010/main" val="3321211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#4:</a:t>
            </a:r>
          </a:p>
          <a:p>
            <a:r>
              <a:rPr lang="en-CA" dirty="0"/>
              <a:t>(what knowledge and skills are demonstrated)? &lt;&lt;the</a:t>
            </a:r>
            <a:r>
              <a:rPr lang="en-CA" baseline="0" dirty="0"/>
              <a:t> fractions placed are correct answers but they were not all placed accurately, drew number lines from 0 to 1, showed some understanding of partitioning&gt;&gt;</a:t>
            </a:r>
            <a:endParaRPr lang="en-CA" dirty="0"/>
          </a:p>
          <a:p>
            <a:r>
              <a:rPr lang="en-CA" dirty="0"/>
              <a:t> (what is unclear or unwritten?)&lt;&lt;student could work with multiples of threes but struggled with the eighths &gt;&gt;</a:t>
            </a:r>
          </a:p>
          <a:p>
            <a:r>
              <a:rPr lang="en-CA" dirty="0"/>
              <a:t>(what knowledge and skills appear to be fragile or absent?) &lt;&lt;the communication</a:t>
            </a:r>
            <a:r>
              <a:rPr lang="en-CA" baseline="0" dirty="0"/>
              <a:t> of solutions referred to middle and not between</a:t>
            </a:r>
            <a:r>
              <a:rPr lang="en-CA" dirty="0"/>
              <a:t>&gt;&gt;</a:t>
            </a:r>
          </a:p>
          <a:p>
            <a:r>
              <a:rPr lang="en-CA" dirty="0"/>
              <a:t>What other observations would you add? &lt;&lt; annotated their thinking</a:t>
            </a:r>
            <a:r>
              <a:rPr lang="en-CA" baseline="0" dirty="0"/>
              <a:t>&gt;&gt;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34</a:t>
            </a:fld>
            <a:endParaRPr lang="en-CA"/>
          </a:p>
        </p:txBody>
      </p:sp>
    </p:spTree>
    <p:extLst>
      <p:ext uri="{BB962C8B-B14F-4D97-AF65-F5344CB8AC3E}">
        <p14:creationId xmlns:p14="http://schemas.microsoft.com/office/powerpoint/2010/main" val="1737951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#5:</a:t>
            </a:r>
          </a:p>
          <a:p>
            <a:r>
              <a:rPr lang="en-CA" dirty="0"/>
              <a:t>(what knowledge and skills are demonstrated)? &lt;&lt;found 3 correct answers, the fourth was equivalent to another, stacking of the number line for 1/3 and 2/3 is accurate</a:t>
            </a:r>
            <a:r>
              <a:rPr lang="en-CA" baseline="0" dirty="0"/>
              <a:t>&gt;&gt;</a:t>
            </a:r>
            <a:endParaRPr lang="en-CA" dirty="0"/>
          </a:p>
          <a:p>
            <a:r>
              <a:rPr lang="en-CA" dirty="0"/>
              <a:t> (what is unclear or unwritten?)&lt;&lt;why they chose denominators</a:t>
            </a:r>
            <a:r>
              <a:rPr lang="en-CA" baseline="0" dirty="0"/>
              <a:t> of 8ths and 20ths instead of multiples of 3</a:t>
            </a:r>
            <a:r>
              <a:rPr lang="en-CA" dirty="0"/>
              <a:t>&gt;&gt;</a:t>
            </a:r>
          </a:p>
          <a:p>
            <a:r>
              <a:rPr lang="en-CA" dirty="0"/>
              <a:t>(what knowledge and skills appear to be fragile or absent?) &lt;&lt;endpoints on the number lines are mislabelled, partitioning is close but</a:t>
            </a:r>
            <a:r>
              <a:rPr lang="en-CA" baseline="0" dirty="0"/>
              <a:t> not exact, didn't choose partitions that were multiples of three</a:t>
            </a:r>
            <a:r>
              <a:rPr lang="en-CA" dirty="0"/>
              <a:t>&gt;&gt;</a:t>
            </a:r>
          </a:p>
          <a:p>
            <a:r>
              <a:rPr lang="en-CA" dirty="0"/>
              <a:t>What other observations would you add? &lt;&lt;first number line might have been used to illustrate thinking</a:t>
            </a:r>
            <a:r>
              <a:rPr lang="en-CA" baseline="0" dirty="0"/>
              <a:t>&gt;&gt;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35</a:t>
            </a:fld>
            <a:endParaRPr lang="en-CA"/>
          </a:p>
        </p:txBody>
      </p:sp>
    </p:spTree>
    <p:extLst>
      <p:ext uri="{BB962C8B-B14F-4D97-AF65-F5344CB8AC3E}">
        <p14:creationId xmlns:p14="http://schemas.microsoft.com/office/powerpoint/2010/main" val="374544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#6:</a:t>
            </a:r>
          </a:p>
          <a:p>
            <a:r>
              <a:rPr lang="en-CA" dirty="0"/>
              <a:t>(what knowledge and skills are demonstrated)? &lt;&lt;clear understanding of doubling to get equivalent fractions, was aware that</a:t>
            </a:r>
            <a:r>
              <a:rPr lang="en-CA" baseline="0" dirty="0"/>
              <a:t> the task was about going deeper (In deep)&gt;&gt;</a:t>
            </a:r>
            <a:endParaRPr lang="en-CA" dirty="0"/>
          </a:p>
          <a:p>
            <a:r>
              <a:rPr lang="en-CA" dirty="0"/>
              <a:t> (what is unclear or unwritten?)&lt;&lt;no</a:t>
            </a:r>
            <a:r>
              <a:rPr lang="en-CA" baseline="0" dirty="0"/>
              <a:t> evidence of equivalent fractions beyond doubling</a:t>
            </a:r>
            <a:r>
              <a:rPr lang="en-CA" dirty="0"/>
              <a:t>&gt;&gt;</a:t>
            </a:r>
          </a:p>
          <a:p>
            <a:r>
              <a:rPr lang="en-CA" dirty="0"/>
              <a:t>(what knowledge and skills appear to be fragile or absent?) &lt;&lt;&gt;&gt;</a:t>
            </a:r>
          </a:p>
          <a:p>
            <a:r>
              <a:rPr lang="en-CA" dirty="0"/>
              <a:t>What other observations would you add? &lt;&lt;only one number line drawn, clear annotation of thinking&gt;&gt;</a:t>
            </a:r>
          </a:p>
        </p:txBody>
      </p:sp>
      <p:sp>
        <p:nvSpPr>
          <p:cNvPr id="4" name="Slide Number Placeholder 3"/>
          <p:cNvSpPr>
            <a:spLocks noGrp="1"/>
          </p:cNvSpPr>
          <p:nvPr>
            <p:ph type="sldNum" sz="quarter" idx="10"/>
          </p:nvPr>
        </p:nvSpPr>
        <p:spPr/>
        <p:txBody>
          <a:bodyPr/>
          <a:lstStyle/>
          <a:p>
            <a:fld id="{7B4A2781-24F6-4904-BF26-7EEB4DE3DBB6}" type="slidenum">
              <a:rPr lang="en-CA" smtClean="0"/>
              <a:t>36</a:t>
            </a:fld>
            <a:endParaRPr lang="en-CA"/>
          </a:p>
        </p:txBody>
      </p:sp>
    </p:spTree>
    <p:extLst>
      <p:ext uri="{BB962C8B-B14F-4D97-AF65-F5344CB8AC3E}">
        <p14:creationId xmlns:p14="http://schemas.microsoft.com/office/powerpoint/2010/main" val="3198721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Sample #7:</a:t>
            </a:r>
          </a:p>
          <a:p>
            <a:r>
              <a:rPr lang="en-CA" dirty="0"/>
              <a:t>(what knowledge and skills are demonstrated)? &lt;&lt;located four correct fractions</a:t>
            </a:r>
            <a:r>
              <a:rPr lang="en-CA" baseline="0" dirty="0"/>
              <a:t>&gt;&gt;</a:t>
            </a:r>
            <a:endParaRPr lang="en-CA" dirty="0"/>
          </a:p>
          <a:p>
            <a:r>
              <a:rPr lang="en-CA" dirty="0"/>
              <a:t> (what is unclear or unwritten?)&lt;&lt;why they decided that answers needed to be in thirds and used decimal numerators&gt;&gt;</a:t>
            </a:r>
          </a:p>
          <a:p>
            <a:r>
              <a:rPr lang="en-CA" dirty="0"/>
              <a:t>(what knowledge and skills appear to be fragile or absent?) &lt;&lt;created correct equivalents with incorrect symbolic operations&gt;&gt;</a:t>
            </a:r>
          </a:p>
          <a:p>
            <a:r>
              <a:rPr lang="en-CA" dirty="0"/>
              <a:t>What other observations would you add? &lt;&lt;all number lines went from 1/3 to 2/3, they did not use the equivalent end values</a:t>
            </a:r>
            <a:r>
              <a:rPr lang="en-CA" baseline="0" dirty="0"/>
              <a:t>&gt;&gt;</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37</a:t>
            </a:fld>
            <a:endParaRPr lang="en-CA"/>
          </a:p>
        </p:txBody>
      </p:sp>
    </p:spTree>
    <p:extLst>
      <p:ext uri="{BB962C8B-B14F-4D97-AF65-F5344CB8AC3E}">
        <p14:creationId xmlns:p14="http://schemas.microsoft.com/office/powerpoint/2010/main" val="330801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We know then that 2 = 4/2 &lt;&lt;four-halves&gt;&gt;.  A whole can be partitioned into an infinite number of </a:t>
            </a:r>
            <a:r>
              <a:rPr lang="en-CA" sz="1200" b="0" i="0" u="none" strike="noStrike" kern="1200" baseline="0" dirty="0" err="1">
                <a:solidFill>
                  <a:schemeClr val="tx1"/>
                </a:solidFill>
                <a:latin typeface="+mn-lt"/>
                <a:ea typeface="+mn-ea"/>
                <a:cs typeface="+mn-cs"/>
              </a:rPr>
              <a:t>equi</a:t>
            </a:r>
            <a:r>
              <a:rPr lang="en-CA" sz="1200" b="0" i="0" u="none" strike="noStrike" kern="1200" baseline="0" dirty="0">
                <a:solidFill>
                  <a:schemeClr val="tx1"/>
                </a:solidFill>
                <a:latin typeface="+mn-lt"/>
                <a:ea typeface="+mn-ea"/>
                <a:cs typeface="+mn-cs"/>
              </a:rPr>
              <a:t>-partitions. Therefore, there are essentially an infinite number of equivalent fractions for any point on the number line. The exploration of equivalence allows students to develop an understanding of equivalent fractions as simply being a different way of naming the same quantity; it also supports them in viewing the fraction as a numeric value.</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38</a:t>
            </a:fld>
            <a:endParaRPr lang="en-CA"/>
          </a:p>
        </p:txBody>
      </p:sp>
    </p:spTree>
    <p:extLst>
      <p:ext uri="{BB962C8B-B14F-4D97-AF65-F5344CB8AC3E}">
        <p14:creationId xmlns:p14="http://schemas.microsoft.com/office/powerpoint/2010/main" val="374227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from </a:t>
            </a:r>
            <a:r>
              <a:rPr lang="en-CA" i="1" dirty="0"/>
              <a:t>Paying Attention</a:t>
            </a:r>
            <a:r>
              <a:rPr lang="en-CA" i="1" baseline="0" dirty="0"/>
              <a:t> to Fractions</a:t>
            </a:r>
            <a:r>
              <a:rPr lang="en-CA" baseline="0" dirty="0"/>
              <a:t>, a support document for </a:t>
            </a:r>
            <a:r>
              <a:rPr lang="en-CA" i="1" baseline="0" dirty="0"/>
              <a:t>Paying Attention To Mathematics Education K – 12</a:t>
            </a:r>
            <a:r>
              <a:rPr lang="en-CA" baseline="0" dirty="0"/>
              <a:t>. We will be spending some time on this document later in the session.</a:t>
            </a:r>
          </a:p>
          <a:p>
            <a:r>
              <a:rPr lang="en-CA" baseline="0" dirty="0"/>
              <a:t>We have included this slide here because it is so important to introduce only one new thing at a time, either a new concept or a new representation.</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39</a:t>
            </a:fld>
            <a:endParaRPr lang="en-CA"/>
          </a:p>
        </p:txBody>
      </p:sp>
    </p:spTree>
    <p:extLst>
      <p:ext uri="{BB962C8B-B14F-4D97-AF65-F5344CB8AC3E}">
        <p14:creationId xmlns:p14="http://schemas.microsoft.com/office/powerpoint/2010/main" val="29732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These are our session norms</a:t>
            </a:r>
            <a:r>
              <a:rPr lang="en-CA" sz="1200" b="0" i="0" u="none" strike="noStrike" cap="none" baseline="0"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p:txBody>
      </p:sp>
      <p:sp>
        <p:nvSpPr>
          <p:cNvPr id="54" name="Shape 54"/>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spcBef>
                  <a:spcPts val="0"/>
                </a:spcBef>
                <a:buSzPct val="25000"/>
                <a:buNone/>
              </a:pPr>
              <a:t>4</a:t>
            </a:fld>
            <a:endParaRPr lang="en-C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579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Comparing fractional values requires a strong sense of equal partitions as well as equivalence. Research indicates that learning in the junior grades should focus on the comparison and ordering of fractions, including the determination of equivalent fractions using a variety of strategies (Petit et al., 2010). Students should have ample opportunity to consolidate their understanding of the meaning of a fraction prior to finding an equivalent fraction (Petit et al., 2010). </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40</a:t>
            </a:fld>
            <a:endParaRPr lang="en-CA"/>
          </a:p>
        </p:txBody>
      </p:sp>
    </p:spTree>
    <p:extLst>
      <p:ext uri="{BB962C8B-B14F-4D97-AF65-F5344CB8AC3E}">
        <p14:creationId xmlns:p14="http://schemas.microsoft.com/office/powerpoint/2010/main" val="1305333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Young children have</a:t>
            </a:r>
            <a:r>
              <a:rPr lang="en-CA" baseline="0" dirty="0"/>
              <a:t> an early intuitive sense of symmetry and balance, which is the concept of equivalence.  We see this in architecture, nature and in the way we organize our own world (e.g., food, rooms, desks, </a:t>
            </a:r>
            <a:r>
              <a:rPr lang="en-CA" baseline="0" dirty="0" err="1"/>
              <a:t>etc</a:t>
            </a:r>
            <a:r>
              <a:rPr lang="en-CA" baseline="0" dirty="0"/>
              <a:t>).  </a:t>
            </a:r>
          </a:p>
          <a:p>
            <a:endParaRPr lang="en-CA" baseline="0" dirty="0"/>
          </a:p>
          <a:p>
            <a:r>
              <a:rPr lang="en-CA" baseline="0" dirty="0"/>
              <a:t>&lt;&lt;Images are from Art Explosion disks&gt;&gt;</a:t>
            </a:r>
          </a:p>
        </p:txBody>
      </p:sp>
      <p:sp>
        <p:nvSpPr>
          <p:cNvPr id="4" name="Slide Number Placeholder 3"/>
          <p:cNvSpPr>
            <a:spLocks noGrp="1"/>
          </p:cNvSpPr>
          <p:nvPr>
            <p:ph type="sldNum" sz="quarter" idx="10"/>
          </p:nvPr>
        </p:nvSpPr>
        <p:spPr/>
        <p:txBody>
          <a:bodyPr/>
          <a:lstStyle/>
          <a:p>
            <a:fld id="{33D24C38-4D8C-462A-8623-0A678AA128AD}" type="slidenum">
              <a:rPr lang="en-CA" smtClean="0"/>
              <a:pPr/>
              <a:t>41</a:t>
            </a:fld>
            <a:endParaRPr lang="en-CA"/>
          </a:p>
        </p:txBody>
      </p:sp>
    </p:spTree>
    <p:extLst>
      <p:ext uri="{BB962C8B-B14F-4D97-AF65-F5344CB8AC3E}">
        <p14:creationId xmlns:p14="http://schemas.microsoft.com/office/powerpoint/2010/main" val="1830070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In mathematics, we tend to reduce equivalence to the notion of a balance of equations but in the world the broader understanding of equivalence  is ‘the same as’. In this visual a young student can make sense of the equivalence. </a:t>
            </a:r>
          </a:p>
          <a:p>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42</a:t>
            </a:fld>
            <a:endParaRPr lang="en-CA"/>
          </a:p>
        </p:txBody>
      </p:sp>
    </p:spTree>
    <p:extLst>
      <p:ext uri="{BB962C8B-B14F-4D97-AF65-F5344CB8AC3E}">
        <p14:creationId xmlns:p14="http://schemas.microsoft.com/office/powerpoint/2010/main" val="343710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another research connection from </a:t>
            </a:r>
            <a:r>
              <a:rPr lang="en-CA" i="1" dirty="0"/>
              <a:t>Paying Attention</a:t>
            </a:r>
            <a:r>
              <a:rPr lang="en-CA" i="1" baseline="0" dirty="0"/>
              <a:t> to Fractions</a:t>
            </a:r>
            <a:endParaRPr lang="en-CA" i="1" dirty="0"/>
          </a:p>
        </p:txBody>
      </p:sp>
      <p:sp>
        <p:nvSpPr>
          <p:cNvPr id="4" name="Slide Number Placeholder 3"/>
          <p:cNvSpPr>
            <a:spLocks noGrp="1"/>
          </p:cNvSpPr>
          <p:nvPr>
            <p:ph type="sldNum" sz="quarter" idx="10"/>
          </p:nvPr>
        </p:nvSpPr>
        <p:spPr/>
        <p:txBody>
          <a:bodyPr/>
          <a:lstStyle/>
          <a:p>
            <a:fld id="{7B4A2781-24F6-4904-BF26-7EEB4DE3DBB6}" type="slidenum">
              <a:rPr lang="en-CA" smtClean="0"/>
              <a:t>43</a:t>
            </a:fld>
            <a:endParaRPr lang="en-CA"/>
          </a:p>
        </p:txBody>
      </p:sp>
    </p:spTree>
    <p:extLst>
      <p:ext uri="{BB962C8B-B14F-4D97-AF65-F5344CB8AC3E}">
        <p14:creationId xmlns:p14="http://schemas.microsoft.com/office/powerpoint/2010/main" val="827813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a:t>
            </a:r>
            <a:r>
              <a:rPr lang="en-CA" baseline="0" dirty="0"/>
              <a:t> is the hands on task from the beginning of the session. At your tables</a:t>
            </a:r>
            <a:r>
              <a:rPr lang="en-CA" dirty="0"/>
              <a:t> talk about the symbolic connection to the concrete manipulation</a:t>
            </a:r>
            <a:r>
              <a:rPr lang="en-CA" baseline="0" dirty="0"/>
              <a:t>.</a:t>
            </a:r>
          </a:p>
          <a:p>
            <a:r>
              <a:rPr lang="en-CA" baseline="0" dirty="0"/>
              <a:t>&lt;&lt;allow a few minutes for this&gt;&gt;  </a:t>
            </a:r>
          </a:p>
          <a:p>
            <a:r>
              <a:rPr lang="en-CA" baseline="0" dirty="0"/>
              <a:t>This is splitting – and connects to multiplying the symbolic version by 1 written as 3/3.</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44</a:t>
            </a:fld>
            <a:endParaRPr lang="en-CA"/>
          </a:p>
        </p:txBody>
      </p:sp>
    </p:spTree>
    <p:extLst>
      <p:ext uri="{BB962C8B-B14F-4D97-AF65-F5344CB8AC3E}">
        <p14:creationId xmlns:p14="http://schemas.microsoft.com/office/powerpoint/2010/main" val="1586745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Debrief from the Pre-session task. </a:t>
            </a:r>
          </a:p>
          <a:p>
            <a:r>
              <a:rPr lang="en-CA" dirty="0"/>
              <a:t>&lt;&lt;Should be ¾ - -30/40 so can merge by 5s, 2s,</a:t>
            </a:r>
            <a:r>
              <a:rPr lang="en-CA" baseline="0" dirty="0"/>
              <a:t> 10s or else create new partitions </a:t>
            </a:r>
            <a:r>
              <a:rPr lang="en-CA" baseline="0" dirty="0" err="1"/>
              <a:t>e.g</a:t>
            </a:r>
            <a:r>
              <a:rPr lang="en-CA" baseline="0" dirty="0"/>
              <a:t> by halving to get 60/80&gt;&gt;</a:t>
            </a:r>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45</a:t>
            </a:fld>
            <a:endParaRPr lang="en-CA"/>
          </a:p>
        </p:txBody>
      </p:sp>
    </p:spTree>
    <p:extLst>
      <p:ext uri="{BB962C8B-B14F-4D97-AF65-F5344CB8AC3E}">
        <p14:creationId xmlns:p14="http://schemas.microsoft.com/office/powerpoint/2010/main" val="2474007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are going to spend some time</a:t>
            </a:r>
            <a:r>
              <a:rPr lang="en-CA" baseline="0" dirty="0"/>
              <a:t> reading and discussing the equivalence section of </a:t>
            </a:r>
            <a:r>
              <a:rPr lang="en-CA" i="1" baseline="0" dirty="0"/>
              <a:t>Paying Attention to Fractions</a:t>
            </a:r>
            <a:r>
              <a:rPr lang="en-CA" baseline="0" dirty="0"/>
              <a:t>. &lt;&lt;explain the task&gt;&gt;</a:t>
            </a:r>
            <a:endParaRPr lang="en-CA" dirty="0"/>
          </a:p>
          <a:p>
            <a:r>
              <a:rPr lang="en-CA" dirty="0"/>
              <a:t>&lt;&lt;Provide Paying Attention to Fractions,</a:t>
            </a:r>
            <a:r>
              <a:rPr lang="en-CA" baseline="0" dirty="0"/>
              <a:t> one per person, as well as</a:t>
            </a:r>
            <a:r>
              <a:rPr lang="en-CA" dirty="0"/>
              <a:t> chart paper and markers on the table&gt;&gt;</a:t>
            </a:r>
          </a:p>
          <a:p>
            <a:r>
              <a:rPr lang="en-CA" dirty="0"/>
              <a:t>&lt;&lt;Think 10 min,  Pair 15 min, Share 20min&gt;&gt;</a:t>
            </a:r>
          </a:p>
        </p:txBody>
      </p:sp>
      <p:sp>
        <p:nvSpPr>
          <p:cNvPr id="4" name="Slide Number Placeholder 3"/>
          <p:cNvSpPr>
            <a:spLocks noGrp="1"/>
          </p:cNvSpPr>
          <p:nvPr>
            <p:ph type="sldNum" sz="quarter" idx="10"/>
          </p:nvPr>
        </p:nvSpPr>
        <p:spPr/>
        <p:txBody>
          <a:bodyPr/>
          <a:lstStyle/>
          <a:p>
            <a:fld id="{7B4A2781-24F6-4904-BF26-7EEB4DE3DBB6}" type="slidenum">
              <a:rPr lang="en-CA" smtClean="0"/>
              <a:t>46</a:t>
            </a:fld>
            <a:endParaRPr lang="en-CA"/>
          </a:p>
        </p:txBody>
      </p:sp>
    </p:spTree>
    <p:extLst>
      <p:ext uri="{BB962C8B-B14F-4D97-AF65-F5344CB8AC3E}">
        <p14:creationId xmlns:p14="http://schemas.microsoft.com/office/powerpoint/2010/main" val="1244560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Now we are going to do a few comparison tasks. This is the first one that I would like you to work on at your table.</a:t>
            </a:r>
          </a:p>
          <a:p>
            <a:r>
              <a:rPr lang="en-CA" baseline="0" dirty="0"/>
              <a:t>&lt;&lt;Ask a few participants to share their strategies. Be sure that at least one of the strategies uses a benchmark fraction. Remember to read the fractions as numbers – ‘twenty-eight nineteenths and twenty-six sixteenths’&gt;&gt;</a:t>
            </a:r>
          </a:p>
          <a:p>
            <a:r>
              <a:rPr lang="en-CA" baseline="0" dirty="0"/>
              <a:t>&lt;&lt;correct answer is 28/19&gt;&gt;</a:t>
            </a:r>
          </a:p>
        </p:txBody>
      </p:sp>
      <p:sp>
        <p:nvSpPr>
          <p:cNvPr id="4" name="Slide Number Placeholder 3"/>
          <p:cNvSpPr>
            <a:spLocks noGrp="1"/>
          </p:cNvSpPr>
          <p:nvPr>
            <p:ph type="sldNum" sz="quarter" idx="10"/>
          </p:nvPr>
        </p:nvSpPr>
        <p:spPr/>
        <p:txBody>
          <a:bodyPr/>
          <a:lstStyle/>
          <a:p>
            <a:fld id="{33D24C38-4D8C-462A-8623-0A678AA128AD}" type="slidenum">
              <a:rPr lang="en-CA" smtClean="0"/>
              <a:pPr/>
              <a:t>47</a:t>
            </a:fld>
            <a:endParaRPr lang="en-CA"/>
          </a:p>
        </p:txBody>
      </p:sp>
    </p:spTree>
    <p:extLst>
      <p:ext uri="{BB962C8B-B14F-4D97-AF65-F5344CB8AC3E}">
        <p14:creationId xmlns:p14="http://schemas.microsoft.com/office/powerpoint/2010/main" val="126317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Now we have two more. This</a:t>
            </a:r>
            <a:r>
              <a:rPr lang="en-CA" baseline="0" dirty="0"/>
              <a:t> is the first one. &lt;&lt;show first question and allow time to complete it; e</a:t>
            </a:r>
            <a:r>
              <a:rPr lang="en-CA" dirty="0"/>
              <a:t>ncourage the use of different models to answer the question, have people share</a:t>
            </a:r>
            <a:r>
              <a:rPr lang="en-CA" baseline="0" dirty="0"/>
              <a:t>.&gt;&gt;.</a:t>
            </a:r>
          </a:p>
          <a:p>
            <a:r>
              <a:rPr lang="en-CA" baseline="0" dirty="0"/>
              <a:t>This is the second one. &lt;&lt;show second question and allow time to complete it&gt;&gt;</a:t>
            </a:r>
            <a:endParaRPr lang="en-CA" dirty="0"/>
          </a:p>
          <a:p>
            <a:r>
              <a:rPr lang="en-CA" b="0" dirty="0"/>
              <a:t>&lt;&lt;Highlight</a:t>
            </a:r>
            <a:r>
              <a:rPr lang="en-CA" b="0" baseline="0" dirty="0"/>
              <a:t> that the first question uses fractions with common denominators while the second uses common numerators.&gt;&gt;</a:t>
            </a:r>
            <a:endParaRPr lang="en-CA"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48</a:t>
            </a:fld>
            <a:endParaRPr lang="en-CA"/>
          </a:p>
        </p:txBody>
      </p:sp>
    </p:spTree>
    <p:extLst>
      <p:ext uri="{BB962C8B-B14F-4D97-AF65-F5344CB8AC3E}">
        <p14:creationId xmlns:p14="http://schemas.microsoft.com/office/powerpoint/2010/main" val="3932728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This is</a:t>
            </a:r>
            <a:r>
              <a:rPr lang="en-CA" b="0" baseline="0" dirty="0"/>
              <a:t> the final question. &lt;&lt;Allow time to complete and s</a:t>
            </a:r>
            <a:r>
              <a:rPr lang="en-CA" b="0" dirty="0"/>
              <a:t>hare</a:t>
            </a:r>
            <a:r>
              <a:rPr lang="en-CA" b="0" baseline="0" dirty="0"/>
              <a:t> solutions with the group. Solutions may include a rectangular array, number lines, common denominators, common numerators, decimals,  and benchmarks.&gt;&gt;</a:t>
            </a:r>
            <a:endParaRPr lang="en-CA"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49</a:t>
            </a:fld>
            <a:endParaRPr lang="en-CA"/>
          </a:p>
        </p:txBody>
      </p:sp>
    </p:spTree>
    <p:extLst>
      <p:ext uri="{BB962C8B-B14F-4D97-AF65-F5344CB8AC3E}">
        <p14:creationId xmlns:p14="http://schemas.microsoft.com/office/powerpoint/2010/main" val="247626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This</a:t>
            </a:r>
            <a:r>
              <a:rPr lang="en-CA" b="0" baseline="0" dirty="0"/>
              <a:t> is what we will be doing in this session. Notice that we have identified the intended audience for the activities.  The activities designated as Educator are not intended to be used with students. </a:t>
            </a:r>
          </a:p>
          <a:p>
            <a:r>
              <a:rPr lang="en-CA" b="0" baseline="0" dirty="0"/>
              <a:t>Since this is a long session, we haven’t included all of the individual activities in the agenda.  There are several activities in the Understanding equivalency section, and there are also some in the Understanding density section.</a:t>
            </a:r>
            <a:endParaRPr lang="en-CA"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a:t>
            </a:fld>
            <a:endParaRPr lang="en-CA"/>
          </a:p>
        </p:txBody>
      </p:sp>
    </p:spTree>
    <p:extLst>
      <p:ext uri="{BB962C8B-B14F-4D97-AF65-F5344CB8AC3E}">
        <p14:creationId xmlns:p14="http://schemas.microsoft.com/office/powerpoint/2010/main" val="238024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we will look at a number line task. Working</a:t>
            </a:r>
            <a:r>
              <a:rPr lang="en-US" b="0" baseline="0" dirty="0"/>
              <a:t> in pairs, w</a:t>
            </a:r>
            <a:r>
              <a:rPr lang="en-US" b="0" dirty="0"/>
              <a:t>rite each of these fractions on a sticky note and place it on</a:t>
            </a:r>
            <a:r>
              <a:rPr lang="en-US" b="0" baseline="0" dirty="0"/>
              <a:t> a number line.</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&lt;&lt;allow time</a:t>
            </a:r>
            <a:r>
              <a:rPr lang="en-US" b="0" baseline="0" dirty="0"/>
              <a:t> to complete the task</a:t>
            </a:r>
            <a:r>
              <a:rPr lang="en-US" b="0" dirty="0"/>
              <a:t>&gt;&gt;</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Lessons similar to this one can be found on </a:t>
            </a:r>
            <a:r>
              <a:rPr lang="en-US" b="0" dirty="0" err="1"/>
              <a:t>EduGAINS</a:t>
            </a:r>
            <a:r>
              <a:rPr lang="en-US" b="0" dirty="0"/>
              <a:t> in the Professional Learning-Digital</a:t>
            </a:r>
            <a:r>
              <a:rPr lang="en-US" b="0" baseline="0" dirty="0"/>
              <a:t> Paper-Resources section. There is a single lesson and a lesson bundle, which is useful for punctuated instruction.</a:t>
            </a:r>
            <a:endParaRPr lang="en-US" b="0" dirty="0"/>
          </a:p>
          <a:p>
            <a:r>
              <a:rPr lang="en-US" baseline="0" dirty="0"/>
              <a:t>&lt;&lt;Circulate to observe and anticipate misconceptions, for example: that ½ may be placed at 2. Prompt for this: if ½ is at 2 where would you place 1 5/6? The misconception here is that the whole is 4, but there is no context for this, ½ is a quantity based on the whole being 1, not an operator for ½ of 4.&gt;&gt;</a:t>
            </a:r>
          </a:p>
        </p:txBody>
      </p:sp>
      <p:sp>
        <p:nvSpPr>
          <p:cNvPr id="4" name="Slide Number Placeholder 3"/>
          <p:cNvSpPr>
            <a:spLocks noGrp="1"/>
          </p:cNvSpPr>
          <p:nvPr>
            <p:ph type="sldNum" sz="quarter" idx="10"/>
          </p:nvPr>
        </p:nvSpPr>
        <p:spPr/>
        <p:txBody>
          <a:bodyPr/>
          <a:lstStyle/>
          <a:p>
            <a:fld id="{33D24C38-4D8C-462A-8623-0A678AA128AD}" type="slidenum">
              <a:rPr lang="en-CA" smtClean="0"/>
              <a:pPr/>
              <a:t>50</a:t>
            </a:fld>
            <a:endParaRPr lang="en-CA"/>
          </a:p>
        </p:txBody>
      </p:sp>
    </p:spTree>
    <p:extLst>
      <p:ext uri="{BB962C8B-B14F-4D97-AF65-F5344CB8AC3E}">
        <p14:creationId xmlns:p14="http://schemas.microsoft.com/office/powerpoint/2010/main" val="2439984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a:t>
            </a:r>
            <a:r>
              <a:rPr lang="en-CA" baseline="0" dirty="0"/>
              <a:t> is a</a:t>
            </a:r>
            <a:r>
              <a:rPr lang="en-CA" dirty="0"/>
              <a:t> secondary panel</a:t>
            </a:r>
            <a:r>
              <a:rPr lang="en-CA" baseline="0" dirty="0"/>
              <a:t> example that is similar to the previous activity. Students would order the fractions as slopes on the line.</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51</a:t>
            </a:fld>
            <a:endParaRPr lang="en-CA"/>
          </a:p>
        </p:txBody>
      </p:sp>
    </p:spTree>
    <p:extLst>
      <p:ext uri="{BB962C8B-B14F-4D97-AF65-F5344CB8AC3E}">
        <p14:creationId xmlns:p14="http://schemas.microsoft.com/office/powerpoint/2010/main" val="3467573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We completed an activity</a:t>
            </a:r>
            <a:r>
              <a:rPr lang="en-CA" b="0" baseline="0" dirty="0"/>
              <a:t> earlier in this presentation that used partitioning to place fractions between two given fractions. This activity is a good basis for thinking about density of fractions which we will explore in this next section.</a:t>
            </a:r>
            <a:endParaRPr lang="en-CA" b="0" dirty="0"/>
          </a:p>
        </p:txBody>
      </p:sp>
      <p:sp>
        <p:nvSpPr>
          <p:cNvPr id="4" name="Slide Number Placeholder 3"/>
          <p:cNvSpPr>
            <a:spLocks noGrp="1"/>
          </p:cNvSpPr>
          <p:nvPr>
            <p:ph type="sldNum" sz="quarter" idx="10"/>
          </p:nvPr>
        </p:nvSpPr>
        <p:spPr/>
        <p:txBody>
          <a:bodyPr/>
          <a:lstStyle/>
          <a:p>
            <a:fld id="{7B4A2781-24F6-4904-BF26-7EEB4DE3DBB6}" type="slidenum">
              <a:rPr lang="en-CA" smtClean="0"/>
              <a:t>52</a:t>
            </a:fld>
            <a:endParaRPr lang="en-CA"/>
          </a:p>
        </p:txBody>
      </p:sp>
    </p:spTree>
    <p:extLst>
      <p:ext uri="{BB962C8B-B14F-4D97-AF65-F5344CB8AC3E}">
        <p14:creationId xmlns:p14="http://schemas.microsoft.com/office/powerpoint/2010/main" val="1294615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&lt;&lt;Petit, Laird and Marsden wrote “A Focus on Fractions: Bringing Research to the Classroom”. Read the quote.&gt;&gt;</a:t>
            </a:r>
          </a:p>
          <a:p>
            <a:r>
              <a:rPr lang="en-US" baseline="0" dirty="0"/>
              <a:t>These are all authentic applications of fraction use in the world. This is why we must expose students to conceptual understanding rather than mere procedures.</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53</a:t>
            </a:fld>
            <a:endParaRPr lang="en-CA"/>
          </a:p>
        </p:txBody>
      </p:sp>
    </p:spTree>
    <p:extLst>
      <p:ext uri="{BB962C8B-B14F-4D97-AF65-F5344CB8AC3E}">
        <p14:creationId xmlns:p14="http://schemas.microsoft.com/office/powerpoint/2010/main" val="2390524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baseline="0" dirty="0"/>
              <a:t>Think of a fraction between the two shown and share with your group. Discuss the strategies that you used.  </a:t>
            </a:r>
            <a:endParaRPr lang="en-US" baseline="0" dirty="0"/>
          </a:p>
          <a:p>
            <a:r>
              <a:rPr lang="en-US" baseline="0" dirty="0"/>
              <a:t>&lt;&lt;Encourage participants to reason and prove without using pencil/paper. Consider how benchmark fractions help with this.&gt;&gt;</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54</a:t>
            </a:fld>
            <a:endParaRPr lang="en-CA"/>
          </a:p>
        </p:txBody>
      </p:sp>
    </p:spTree>
    <p:extLst>
      <p:ext uri="{BB962C8B-B14F-4D97-AF65-F5344CB8AC3E}">
        <p14:creationId xmlns:p14="http://schemas.microsoft.com/office/powerpoint/2010/main" val="1663117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 about your answer to this instruction. &lt;&lt;about 30 seconds&gt;&gt;</a:t>
            </a:r>
          </a:p>
        </p:txBody>
      </p:sp>
      <p:sp>
        <p:nvSpPr>
          <p:cNvPr id="4" name="Slide Number Placeholder 3"/>
          <p:cNvSpPr>
            <a:spLocks noGrp="1"/>
          </p:cNvSpPr>
          <p:nvPr>
            <p:ph type="sldNum" sz="quarter" idx="10"/>
          </p:nvPr>
        </p:nvSpPr>
        <p:spPr/>
        <p:txBody>
          <a:bodyPr/>
          <a:lstStyle/>
          <a:p>
            <a:fld id="{7B4A2781-24F6-4904-BF26-7EEB4DE3DBB6}" type="slidenum">
              <a:rPr lang="en-CA" smtClean="0"/>
              <a:t>55</a:t>
            </a:fld>
            <a:endParaRPr lang="en-CA"/>
          </a:p>
        </p:txBody>
      </p:sp>
    </p:spTree>
    <p:extLst>
      <p:ext uri="{BB962C8B-B14F-4D97-AF65-F5344CB8AC3E}">
        <p14:creationId xmlns:p14="http://schemas.microsoft.com/office/powerpoint/2010/main" val="137158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a:p>
            <a:r>
              <a:rPr lang="en-US" b="0" baseline="0" dirty="0"/>
              <a:t>&lt;&lt;The answer to the previous slide will appear on this slide. Ask participants to use thumbs up if they agree with the answer and thumbs down if they disagree.  Take a quick look to see the results.  (note that the answer is hidden behind the text – view as a presentation to see animation)&gt;&gt;.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&lt;&lt;Click&gt;&gt;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This is referring to educated adults (with a university degree).</a:t>
            </a:r>
          </a:p>
          <a:p>
            <a:r>
              <a:rPr lang="en-US" dirty="0"/>
              <a:t>&lt;&lt;Have participants read quietly</a:t>
            </a:r>
            <a:r>
              <a:rPr lang="en-US" baseline="0" dirty="0"/>
              <a:t> and discuss with an elbow partner.&gt;&gt;  Comments?</a:t>
            </a:r>
          </a:p>
          <a:p>
            <a:endParaRPr lang="en-US" baseline="0"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56</a:t>
            </a:fld>
            <a:endParaRPr lang="en-CA"/>
          </a:p>
        </p:txBody>
      </p:sp>
    </p:spTree>
    <p:extLst>
      <p:ext uri="{BB962C8B-B14F-4D97-AF65-F5344CB8AC3E}">
        <p14:creationId xmlns:p14="http://schemas.microsoft.com/office/powerpoint/2010/main" val="2390524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This slide shows the connections of the work we’ve done in the first three sessions up to this point and the connections that unit fractions and comparing fractions </a:t>
            </a:r>
            <a:r>
              <a:rPr lang="en-CA" sz="1200" b="0" i="0" u="none" strike="noStrike" cap="none" baseline="0" dirty="0">
                <a:solidFill>
                  <a:schemeClr val="dk1"/>
                </a:solidFill>
                <a:latin typeface="Calibri"/>
                <a:ea typeface="Calibri"/>
                <a:cs typeface="Calibri"/>
                <a:sym typeface="Calibri"/>
              </a:rPr>
              <a:t>makes to operations with fractions namely addition and subtraction.</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&lt;&lt;click through to show the cell connections&gt;&gt;</a:t>
            </a:r>
            <a:endParaRPr lang="en-CA" sz="1200" b="0" i="0" u="none" strike="noStrike" cap="none" dirty="0">
              <a:solidFill>
                <a:schemeClr val="dk1"/>
              </a:solidFill>
              <a:latin typeface="Calibri"/>
              <a:ea typeface="Calibri"/>
              <a:cs typeface="Calibri"/>
              <a:sym typeface="Calibri"/>
            </a:endParaRPr>
          </a:p>
        </p:txBody>
      </p:sp>
      <p:sp>
        <p:nvSpPr>
          <p:cNvPr id="393" name="Shape 393"/>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57</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5897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Teachers in the research project used a punctuated learning model.  They created this course of study that shows fraction learning throughout the year.</a:t>
            </a:r>
            <a:r>
              <a:rPr lang="en-CA" baseline="0" dirty="0"/>
              <a:t> &lt;&lt;click&gt;&gt;This is a closer look at September to January. You can see that they visited the fraction concepts often and didn’t teach fractions as an independent unit. Their plan also references the cells in the fraction pathways that they were working on.</a:t>
            </a:r>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24C38-4D8C-462A-8623-0A678AA128AD}" type="slidenum">
              <a:rPr kumimoji="0" lang="en-CA"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CA"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707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&lt;&lt;Read</a:t>
            </a:r>
            <a:r>
              <a:rPr lang="en-CA" baseline="0" dirty="0"/>
              <a:t> through the slide.&gt;&gt;</a:t>
            </a:r>
            <a:endParaRPr lang="en-CA" dirty="0"/>
          </a:p>
          <a:p>
            <a:r>
              <a:rPr lang="en-CA" dirty="0"/>
              <a:t>Student A did not write one of the pre or post assessments.</a:t>
            </a:r>
          </a:p>
          <a:p>
            <a:r>
              <a:rPr lang="en-CA" dirty="0"/>
              <a:t>Student</a:t>
            </a:r>
            <a:r>
              <a:rPr lang="en-CA" baseline="0" dirty="0"/>
              <a:t> B scored 34% on the pre and 55% on the post.</a:t>
            </a:r>
          </a:p>
          <a:p>
            <a:r>
              <a:rPr lang="en-CA" baseline="0" dirty="0"/>
              <a:t>Student C scored 47% on the pre and 61% on the post.</a:t>
            </a:r>
          </a:p>
          <a:p>
            <a:r>
              <a:rPr lang="en-CA" baseline="0" dirty="0"/>
              <a:t>The students who wrote both pre and post improved from an average of 36% to an average of 56%.</a:t>
            </a:r>
            <a:endParaRPr lang="en-CA"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5F67B6-F306-41C4-98C2-7FB9EE7C58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12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&lt;&lt;This slide was shown in the Unit</a:t>
            </a:r>
            <a:r>
              <a:rPr lang="en-CA" baseline="0" dirty="0"/>
              <a:t> Fraction session. </a:t>
            </a:r>
            <a:r>
              <a:rPr lang="en-CA" dirty="0"/>
              <a:t>Coloured dots indicate</a:t>
            </a:r>
            <a:r>
              <a:rPr lang="en-CA" baseline="0" dirty="0"/>
              <a:t> that knowledge and skills related to the corresponding cluster (e.g., green – unit) are included in that grades learning. Light shading indicates the learning is implicit. An A shows where algorithms or procedures may be introduced.&gt;&gt;</a:t>
            </a:r>
            <a:endParaRPr lang="en-CA" dirty="0"/>
          </a:p>
          <a:p>
            <a:r>
              <a:rPr lang="en-CA" dirty="0"/>
              <a:t>Students explore</a:t>
            </a:r>
            <a:r>
              <a:rPr lang="en-CA" baseline="0" dirty="0"/>
              <a:t> equivalent fractions using concrete materials in grade 4; they focus on the multiplicative relationships in grade 5; they explore addition and subtraction in grade 2 when they compose fractions; they explore multiplication for example: when you have 6 cookies and each person can have half of a cookie – how many people can you feed?  OR, you have 6 people so how many cookies do you need?</a:t>
            </a:r>
            <a:endParaRPr lang="en-CA" dirty="0"/>
          </a:p>
        </p:txBody>
      </p:sp>
      <p:sp>
        <p:nvSpPr>
          <p:cNvPr id="4" name="Slide Number Placeholder 3"/>
          <p:cNvSpPr>
            <a:spLocks noGrp="1"/>
          </p:cNvSpPr>
          <p:nvPr>
            <p:ph type="sldNum" sz="quarter" idx="10"/>
          </p:nvPr>
        </p:nvSpPr>
        <p:spPr/>
        <p:txBody>
          <a:bodyPr/>
          <a:lstStyle/>
          <a:p>
            <a:fld id="{9E60FD18-E77C-411B-84D3-905F42214942}" type="slidenum">
              <a:rPr lang="en-CA" smtClean="0"/>
              <a:t>6</a:t>
            </a:fld>
            <a:endParaRPr lang="en-CA"/>
          </a:p>
        </p:txBody>
      </p:sp>
    </p:spTree>
    <p:extLst>
      <p:ext uri="{BB962C8B-B14F-4D97-AF65-F5344CB8AC3E}">
        <p14:creationId xmlns:p14="http://schemas.microsoft.com/office/powerpoint/2010/main" val="965591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&lt;&lt;Distribute BLM 3 Comparing Fractions Across</a:t>
            </a:r>
            <a:r>
              <a:rPr lang="en-CA" baseline="0" dirty="0"/>
              <a:t> the K to 12 Curriculum</a:t>
            </a:r>
            <a:r>
              <a:rPr lang="en-CA" dirty="0"/>
              <a:t>, one per person&gt;&gt;</a:t>
            </a:r>
          </a:p>
          <a:p>
            <a:r>
              <a:rPr lang="en-CA" dirty="0"/>
              <a:t>Now we will</a:t>
            </a:r>
            <a:r>
              <a:rPr lang="en-CA" baseline="0" dirty="0"/>
              <a:t> connect the role of unit fractions in your specific grade curriculum. </a:t>
            </a:r>
          </a:p>
          <a:p>
            <a:r>
              <a:rPr lang="en-CA" baseline="0" dirty="0"/>
              <a:t>&lt;&lt;</a:t>
            </a:r>
            <a:r>
              <a:rPr lang="en-CA" dirty="0"/>
              <a:t>You may choose to group the participants by grade or have a cross-section of grades for the discussion. This</a:t>
            </a:r>
            <a:r>
              <a:rPr lang="en-CA" baseline="0" dirty="0"/>
              <a:t> is a good summary of the concepts that were presented today. Highlight the connections of the ideas across the different grades.&gt;&gt;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60</a:t>
            </a:fld>
            <a:endParaRPr lang="en-CA"/>
          </a:p>
        </p:txBody>
      </p:sp>
    </p:spTree>
    <p:extLst>
      <p:ext uri="{BB962C8B-B14F-4D97-AF65-F5344CB8AC3E}">
        <p14:creationId xmlns:p14="http://schemas.microsoft.com/office/powerpoint/2010/main" val="1136606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CA" dirty="0"/>
              <a:t>We are going online to explore some</a:t>
            </a:r>
            <a:r>
              <a:rPr lang="en-CA" baseline="0" dirty="0"/>
              <a:t> learning tools on</a:t>
            </a:r>
            <a:r>
              <a:rPr lang="en-CA" dirty="0"/>
              <a:t> Mathies.ca</a:t>
            </a:r>
            <a:endParaRPr dirty="0"/>
          </a:p>
        </p:txBody>
      </p:sp>
    </p:spTree>
    <p:extLst>
      <p:ext uri="{BB962C8B-B14F-4D97-AF65-F5344CB8AC3E}">
        <p14:creationId xmlns:p14="http://schemas.microsoft.com/office/powerpoint/2010/main" val="753707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CA" baseline="0" dirty="0"/>
              <a:t>&lt;&lt;Need at least one device per pair&gt;&gt;</a:t>
            </a:r>
          </a:p>
          <a:p>
            <a:pPr lvl="0" rtl="0">
              <a:spcBef>
                <a:spcPts val="0"/>
              </a:spcBef>
              <a:buNone/>
            </a:pPr>
            <a:r>
              <a:rPr lang="en" dirty="0"/>
              <a:t>On</a:t>
            </a:r>
            <a:r>
              <a:rPr lang="en" baseline="0" dirty="0"/>
              <a:t> the left are instructions for accessing Mathies.ca from a mobile device and on the right from a laptop. Open or download for your device.</a:t>
            </a:r>
            <a:endParaRPr lang="en" dirty="0"/>
          </a:p>
        </p:txBody>
      </p:sp>
    </p:spTree>
    <p:extLst>
      <p:ext uri="{BB962C8B-B14F-4D97-AF65-F5344CB8AC3E}">
        <p14:creationId xmlns:p14="http://schemas.microsoft.com/office/powerpoint/2010/main" val="1770459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exploration</a:t>
            </a:r>
            <a:r>
              <a:rPr lang="en-CA" baseline="0" dirty="0"/>
              <a:t>. We will look at the next slide before you begin your exploration</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63</a:t>
            </a:fld>
            <a:endParaRPr lang="en-CA"/>
          </a:p>
        </p:txBody>
      </p:sp>
    </p:spTree>
    <p:extLst>
      <p:ext uri="{BB962C8B-B14F-4D97-AF65-F5344CB8AC3E}">
        <p14:creationId xmlns:p14="http://schemas.microsoft.com/office/powerpoint/2010/main" val="809591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5" name="Shape 9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The (i) button gives access to support wiki, with link to our email list.</a:t>
            </a:r>
          </a:p>
          <a:p>
            <a:pPr lvl="0" rtl="0">
              <a:spcBef>
                <a:spcPts val="0"/>
              </a:spcBef>
              <a:buNone/>
            </a:pPr>
            <a:r>
              <a:rPr lang="en" dirty="0"/>
              <a:t>The Feedback form gives you direct access to the team anytime - feature requests, bug reports etc.</a:t>
            </a:r>
          </a:p>
          <a:p>
            <a:pPr lvl="0" rtl="0">
              <a:spcBef>
                <a:spcPts val="0"/>
              </a:spcBef>
              <a:buNone/>
            </a:pPr>
            <a:r>
              <a:rPr lang="en" dirty="0"/>
              <a:t>The direct link to the email list is also at the bottom of the session feedback form.</a:t>
            </a:r>
          </a:p>
        </p:txBody>
      </p:sp>
    </p:spTree>
    <p:extLst>
      <p:ext uri="{BB962C8B-B14F-4D97-AF65-F5344CB8AC3E}">
        <p14:creationId xmlns:p14="http://schemas.microsoft.com/office/powerpoint/2010/main" val="10469063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now use the rest of the time to explore.</a:t>
            </a:r>
          </a:p>
          <a:p>
            <a:r>
              <a:rPr lang="en-CA" dirty="0"/>
              <a:t>&lt;&lt;should have at least an hour&gt;&gt;</a:t>
            </a:r>
          </a:p>
        </p:txBody>
      </p:sp>
      <p:sp>
        <p:nvSpPr>
          <p:cNvPr id="4" name="Slide Number Placeholder 3"/>
          <p:cNvSpPr>
            <a:spLocks noGrp="1"/>
          </p:cNvSpPr>
          <p:nvPr>
            <p:ph type="sldNum" sz="quarter" idx="10"/>
          </p:nvPr>
        </p:nvSpPr>
        <p:spPr/>
        <p:txBody>
          <a:bodyPr/>
          <a:lstStyle/>
          <a:p>
            <a:fld id="{7B4A2781-24F6-4904-BF26-7EEB4DE3DBB6}" type="slidenum">
              <a:rPr lang="en-CA" smtClean="0"/>
              <a:t>65</a:t>
            </a:fld>
            <a:endParaRPr lang="en-CA"/>
          </a:p>
        </p:txBody>
      </p:sp>
    </p:spTree>
    <p:extLst>
      <p:ext uri="{BB962C8B-B14F-4D97-AF65-F5344CB8AC3E}">
        <p14:creationId xmlns:p14="http://schemas.microsoft.com/office/powerpoint/2010/main" val="2703908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a:t>
            </a:r>
            <a:r>
              <a:rPr lang="en-CA" baseline="0" dirty="0"/>
              <a:t>Read the questions. </a:t>
            </a:r>
            <a:r>
              <a:rPr lang="en-CA" dirty="0"/>
              <a:t>Allow participants</a:t>
            </a:r>
            <a:r>
              <a:rPr lang="en-CA" baseline="0" dirty="0"/>
              <a:t> to share their responses to the questions.&gt;&gt;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66</a:t>
            </a:fld>
            <a:endParaRPr lang="en-CA"/>
          </a:p>
        </p:txBody>
      </p:sp>
    </p:spTree>
    <p:extLst>
      <p:ext uri="{BB962C8B-B14F-4D97-AF65-F5344CB8AC3E}">
        <p14:creationId xmlns:p14="http://schemas.microsoft.com/office/powerpoint/2010/main" val="35297654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Remember that</a:t>
            </a:r>
            <a:r>
              <a:rPr lang="en-CA" baseline="0" dirty="0"/>
              <a:t> a</a:t>
            </a:r>
            <a:r>
              <a:rPr lang="en-CA" dirty="0"/>
              <a:t>ll the fractions</a:t>
            </a:r>
            <a:r>
              <a:rPr lang="en-CA" baseline="0" dirty="0"/>
              <a:t> resources are located at fractionsteaching.ca</a:t>
            </a:r>
          </a:p>
          <a:p>
            <a:r>
              <a:rPr lang="en-CA" baseline="0" dirty="0"/>
              <a:t>Please continue your learning by visiting fractionsteaching.ca. Note that you can access the Fractions Learning Pathways by clicking on the image at the top.</a:t>
            </a:r>
          </a:p>
          <a:p>
            <a:r>
              <a:rPr lang="en-CA" baseline="0" dirty="0"/>
              <a:t>Thank you for </a:t>
            </a:r>
            <a:r>
              <a:rPr lang="en-CA" baseline="0"/>
              <a:t>your participation today.</a:t>
            </a:r>
            <a:endParaRPr lang="en-CA" baseline="0"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67</a:t>
            </a:fld>
            <a:endParaRPr lang="en-CA"/>
          </a:p>
        </p:txBody>
      </p:sp>
    </p:spTree>
    <p:extLst>
      <p:ext uri="{BB962C8B-B14F-4D97-AF65-F5344CB8AC3E}">
        <p14:creationId xmlns:p14="http://schemas.microsoft.com/office/powerpoint/2010/main" val="273099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&lt;&lt;Slides 7-9 were shown in the last session&gt;&gt;</a:t>
            </a:r>
          </a:p>
          <a:p>
            <a:pPr marL="0" marR="0" lvl="0" indent="0" algn="l" rtl="0">
              <a:spcBef>
                <a:spcPts val="0"/>
              </a:spcBef>
              <a:buSzPct val="25000"/>
              <a:buNone/>
            </a:pPr>
            <a:r>
              <a:rPr lang="en-CA" sz="1200" b="0" i="0" u="none" strike="noStrike" cap="none" dirty="0" smtClean="0">
                <a:solidFill>
                  <a:schemeClr val="dk1"/>
                </a:solidFill>
                <a:latin typeface="Calibri"/>
                <a:ea typeface="Calibri"/>
                <a:cs typeface="Calibri"/>
                <a:sym typeface="Calibri"/>
              </a:rPr>
              <a:t>Let’s</a:t>
            </a:r>
            <a:r>
              <a:rPr lang="en-CA" sz="1200" b="0" i="0" u="none" strike="noStrike" cap="none" baseline="0" dirty="0" smtClean="0">
                <a:solidFill>
                  <a:schemeClr val="dk1"/>
                </a:solidFill>
                <a:latin typeface="Calibri"/>
                <a:ea typeface="Calibri"/>
                <a:cs typeface="Calibri"/>
                <a:sym typeface="Calibri"/>
              </a:rPr>
              <a:t> </a:t>
            </a:r>
            <a:r>
              <a:rPr lang="en-CA" sz="1200" b="0" i="0" u="none" strike="noStrike" cap="none" baseline="0" dirty="0">
                <a:solidFill>
                  <a:schemeClr val="dk1"/>
                </a:solidFill>
                <a:latin typeface="Calibri"/>
                <a:ea typeface="Calibri"/>
                <a:cs typeface="Calibri"/>
                <a:sym typeface="Calibri"/>
              </a:rPr>
              <a:t>revisit: t</a:t>
            </a:r>
            <a:r>
              <a:rPr lang="en-CA" sz="1200" b="0" i="0" u="none" strike="noStrike" cap="none" dirty="0">
                <a:solidFill>
                  <a:schemeClr val="dk1"/>
                </a:solidFill>
                <a:latin typeface="Calibri"/>
                <a:ea typeface="Calibri"/>
                <a:cs typeface="Calibri"/>
                <a:sym typeface="Calibri"/>
              </a:rPr>
              <a:t>his</a:t>
            </a:r>
            <a:r>
              <a:rPr lang="en-CA" sz="1200" b="0" i="0" u="none" strike="noStrike" cap="none" baseline="0" dirty="0">
                <a:solidFill>
                  <a:schemeClr val="dk1"/>
                </a:solidFill>
                <a:latin typeface="Calibri"/>
                <a:ea typeface="Calibri"/>
                <a:cs typeface="Calibri"/>
                <a:sym typeface="Calibri"/>
              </a:rPr>
              <a:t> slide illustrates the connections to the Fractions Learning Pathways. The green dots represent Unit Fractions, turquoise dots are Comparing Fractions, orange dots refer to Operations: Adding and Subtracting and the purple dots are Operations: Multiplying and Dividing. The Multiplying and Dividing part of the Pathways is still under development. This slide shows Grade 9 connections.</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7</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393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&lt;&lt;This slide was shown in the last session&gt;&gt;</a:t>
            </a:r>
          </a:p>
          <a:p>
            <a:pPr marL="0" marR="0" lvl="0" indent="0" algn="l" rtl="0">
              <a:spcBef>
                <a:spcPts val="0"/>
              </a:spcBef>
              <a:buSzPct val="25000"/>
              <a:buNone/>
            </a:pPr>
            <a:r>
              <a:rPr lang="en-CA" sz="1200" b="0" i="0" u="none" strike="noStrike" cap="none" dirty="0" smtClean="0">
                <a:solidFill>
                  <a:schemeClr val="dk1"/>
                </a:solidFill>
                <a:latin typeface="Calibri"/>
                <a:ea typeface="Calibri"/>
                <a:cs typeface="Calibri"/>
                <a:sym typeface="Calibri"/>
              </a:rPr>
              <a:t>Let’s</a:t>
            </a:r>
            <a:r>
              <a:rPr lang="en-CA" sz="1200" b="0" i="0" u="none" strike="noStrike" cap="none" baseline="0" dirty="0" smtClean="0">
                <a:solidFill>
                  <a:schemeClr val="dk1"/>
                </a:solidFill>
                <a:latin typeface="Calibri"/>
                <a:ea typeface="Calibri"/>
                <a:cs typeface="Calibri"/>
                <a:sym typeface="Calibri"/>
              </a:rPr>
              <a:t> </a:t>
            </a:r>
            <a:r>
              <a:rPr lang="en-CA" sz="1200" b="0" i="0" u="none" strike="noStrike" cap="none" baseline="0" dirty="0">
                <a:solidFill>
                  <a:schemeClr val="dk1"/>
                </a:solidFill>
                <a:latin typeface="Calibri"/>
                <a:ea typeface="Calibri"/>
                <a:cs typeface="Calibri"/>
                <a:sym typeface="Calibri"/>
              </a:rPr>
              <a:t>revisit: t</a:t>
            </a:r>
            <a:r>
              <a:rPr lang="en-CA" sz="1200" b="0" i="0" u="none" strike="noStrike" cap="none" dirty="0">
                <a:solidFill>
                  <a:schemeClr val="dk1"/>
                </a:solidFill>
                <a:latin typeface="Calibri"/>
                <a:ea typeface="Calibri"/>
                <a:cs typeface="Calibri"/>
                <a:sym typeface="Calibri"/>
              </a:rPr>
              <a:t>his</a:t>
            </a:r>
            <a:r>
              <a:rPr lang="en-CA" sz="1200" b="0" i="0" u="none" strike="noStrike" cap="none" baseline="0" dirty="0">
                <a:solidFill>
                  <a:schemeClr val="dk1"/>
                </a:solidFill>
                <a:latin typeface="Calibri"/>
                <a:ea typeface="Calibri"/>
                <a:cs typeface="Calibri"/>
                <a:sym typeface="Calibri"/>
              </a:rPr>
              <a:t> slide illustrates the connections to the Fractions Learning Pathways. The green dots represent Unit Fractions, turquoise dots are Comparing Fractions, orange dots refer to Operations: Adding and Subtracting and the purple dots are Operations: Multiplying and Dividing. The Multiplying and Dividing part of the Pathways is still under development. This slide shows Grade 10 courses.</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8</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9501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&lt;&lt;This slide was shown in the last session&gt;&gt;</a:t>
            </a:r>
          </a:p>
          <a:p>
            <a:pPr marL="0" marR="0" lvl="0" indent="0" algn="l" rtl="0">
              <a:spcBef>
                <a:spcPts val="0"/>
              </a:spcBef>
              <a:buSzPct val="25000"/>
              <a:buNone/>
            </a:pPr>
            <a:r>
              <a:rPr lang="en-CA" sz="1200" b="0" i="0" u="none" strike="noStrike" cap="none" dirty="0" smtClean="0">
                <a:solidFill>
                  <a:schemeClr val="dk1"/>
                </a:solidFill>
                <a:latin typeface="Calibri"/>
                <a:ea typeface="Calibri"/>
                <a:cs typeface="Calibri"/>
                <a:sym typeface="Calibri"/>
              </a:rPr>
              <a:t>Let’s</a:t>
            </a:r>
            <a:r>
              <a:rPr lang="en-CA" sz="1200" b="0" i="0" u="none" strike="noStrike" cap="none" baseline="0" dirty="0" smtClean="0">
                <a:solidFill>
                  <a:schemeClr val="dk1"/>
                </a:solidFill>
                <a:latin typeface="Calibri"/>
                <a:ea typeface="Calibri"/>
                <a:cs typeface="Calibri"/>
                <a:sym typeface="Calibri"/>
              </a:rPr>
              <a:t> </a:t>
            </a:r>
            <a:r>
              <a:rPr lang="en-CA" sz="1200" b="0" i="0" u="none" strike="noStrike" cap="none" baseline="0" dirty="0">
                <a:solidFill>
                  <a:schemeClr val="dk1"/>
                </a:solidFill>
                <a:latin typeface="Calibri"/>
                <a:ea typeface="Calibri"/>
                <a:cs typeface="Calibri"/>
                <a:sym typeface="Calibri"/>
              </a:rPr>
              <a:t>revisit: t</a:t>
            </a:r>
            <a:r>
              <a:rPr lang="en-CA" sz="1200" b="0" i="0" u="none" strike="noStrike" cap="none" dirty="0">
                <a:solidFill>
                  <a:schemeClr val="dk1"/>
                </a:solidFill>
                <a:latin typeface="Calibri"/>
                <a:ea typeface="Calibri"/>
                <a:cs typeface="Calibri"/>
                <a:sym typeface="Calibri"/>
              </a:rPr>
              <a:t>his</a:t>
            </a:r>
            <a:r>
              <a:rPr lang="en-CA" sz="1200" b="0" i="0" u="none" strike="noStrike" cap="none" baseline="0" dirty="0">
                <a:solidFill>
                  <a:schemeClr val="dk1"/>
                </a:solidFill>
                <a:latin typeface="Calibri"/>
                <a:ea typeface="Calibri"/>
                <a:cs typeface="Calibri"/>
                <a:sym typeface="Calibri"/>
              </a:rPr>
              <a:t> slide illustrates the connections to the Fractions Learning Pathways. The green dots represent Unit Fractions, turquoise dots are Comparing Fractions, orange dots refer to Operations: Adding and Subtracting and the purple dots are Operations: Multiplying and Dividing. The Multiplying and Dividing part of the Pathways is still under development. This slide shows Grade 11 and Grade 12 courses.</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9</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062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endParaRPr lang="en-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p>
            <a:fld id="{26EA52CE-53F2-44E1-BE53-080D5A98D0D8}" type="datetime1">
              <a:rPr lang="en-CA" smtClean="0"/>
              <a:t>08/15/2017</a:t>
            </a:fld>
            <a:endParaRPr lang="en-CA"/>
          </a:p>
        </p:txBody>
      </p:sp>
      <p:sp>
        <p:nvSpPr>
          <p:cNvPr id="6" name="Slide Number Placeholder 5"/>
          <p:cNvSpPr>
            <a:spLocks noGrp="1"/>
          </p:cNvSpPr>
          <p:nvPr>
            <p:ph type="sldNum" sz="quarter" idx="12"/>
          </p:nvPr>
        </p:nvSpPr>
        <p:spPr/>
        <p:txBody>
          <a:bodyPr/>
          <a:lstStyle/>
          <a:p>
            <a:fld id="{74C22EB6-A0B0-4F6F-9143-A21C47EC15A9}" type="slidenum">
              <a:rPr lang="en-CA" smtClean="0"/>
              <a:t>‹#›</a:t>
            </a:fld>
            <a:endParaRPr lang="en-CA"/>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Tree>
    <p:extLst>
      <p:ext uri="{BB962C8B-B14F-4D97-AF65-F5344CB8AC3E}">
        <p14:creationId xmlns:p14="http://schemas.microsoft.com/office/powerpoint/2010/main" val="193453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2">
    <p:spTree>
      <p:nvGrpSpPr>
        <p:cNvPr id="1" name="Shape 50"/>
        <p:cNvGrpSpPr/>
        <p:nvPr/>
      </p:nvGrpSpPr>
      <p:grpSpPr>
        <a:xfrm>
          <a:off x="0" y="0"/>
          <a:ext cx="0" cy="0"/>
          <a:chOff x="0" y="0"/>
          <a:chExt cx="0" cy="0"/>
        </a:xfrm>
      </p:grpSpPr>
      <p:sp>
        <p:nvSpPr>
          <p:cNvPr id="51" name="Shape 51"/>
          <p:cNvSpPr txBox="1">
            <a:spLocks noGrp="1"/>
          </p:cNvSpPr>
          <p:nvPr>
            <p:ph type="subTitle" idx="1"/>
          </p:nvPr>
        </p:nvSpPr>
        <p:spPr>
          <a:xfrm>
            <a:off x="914400" y="3786737"/>
            <a:ext cx="10363200" cy="1046400"/>
          </a:xfrm>
          <a:prstGeom prst="rect">
            <a:avLst/>
          </a:prstGeom>
        </p:spPr>
        <p:txBody>
          <a:bodyPr lIns="121897" tIns="121897" rIns="121897" bIns="121897"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4000">
                <a:solidFill>
                  <a:schemeClr val="dk2"/>
                </a:solidFill>
              </a:defRPr>
            </a:lvl2pPr>
            <a:lvl3pPr lvl="2" algn="ctr" rtl="0">
              <a:spcBef>
                <a:spcPts val="0"/>
              </a:spcBef>
              <a:buClr>
                <a:schemeClr val="dk2"/>
              </a:buClr>
              <a:buSzPct val="100000"/>
              <a:buNone/>
              <a:defRPr sz="4000">
                <a:solidFill>
                  <a:schemeClr val="dk2"/>
                </a:solidFill>
              </a:defRPr>
            </a:lvl3pPr>
            <a:lvl4pPr lvl="3" algn="ctr" rtl="0">
              <a:spcBef>
                <a:spcPts val="0"/>
              </a:spcBef>
              <a:buClr>
                <a:schemeClr val="dk2"/>
              </a:buClr>
              <a:buSzPct val="100000"/>
              <a:buNone/>
              <a:defRPr sz="4000">
                <a:solidFill>
                  <a:schemeClr val="dk2"/>
                </a:solidFill>
              </a:defRPr>
            </a:lvl4pPr>
            <a:lvl5pPr lvl="4" algn="ctr" rtl="0">
              <a:spcBef>
                <a:spcPts val="0"/>
              </a:spcBef>
              <a:buClr>
                <a:schemeClr val="dk2"/>
              </a:buClr>
              <a:buSzPct val="100000"/>
              <a:buNone/>
              <a:defRPr sz="4000">
                <a:solidFill>
                  <a:schemeClr val="dk2"/>
                </a:solidFill>
              </a:defRPr>
            </a:lvl5pPr>
            <a:lvl6pPr lvl="5" algn="ctr" rtl="0">
              <a:spcBef>
                <a:spcPts val="0"/>
              </a:spcBef>
              <a:buClr>
                <a:schemeClr val="dk2"/>
              </a:buClr>
              <a:buSzPct val="100000"/>
              <a:buNone/>
              <a:defRPr sz="4000">
                <a:solidFill>
                  <a:schemeClr val="dk2"/>
                </a:solidFill>
              </a:defRPr>
            </a:lvl6pPr>
            <a:lvl7pPr lvl="6" algn="ctr" rtl="0">
              <a:spcBef>
                <a:spcPts val="0"/>
              </a:spcBef>
              <a:buClr>
                <a:schemeClr val="dk2"/>
              </a:buClr>
              <a:buSzPct val="100000"/>
              <a:buNone/>
              <a:defRPr sz="4000">
                <a:solidFill>
                  <a:schemeClr val="dk2"/>
                </a:solidFill>
              </a:defRPr>
            </a:lvl7pPr>
            <a:lvl8pPr lvl="7" algn="ctr" rtl="0">
              <a:spcBef>
                <a:spcPts val="0"/>
              </a:spcBef>
              <a:buClr>
                <a:schemeClr val="dk2"/>
              </a:buClr>
              <a:buSzPct val="100000"/>
              <a:buNone/>
              <a:defRPr sz="4000">
                <a:solidFill>
                  <a:schemeClr val="dk2"/>
                </a:solidFill>
              </a:defRPr>
            </a:lvl8pPr>
            <a:lvl9pPr lvl="8" algn="ctr" rtl="0">
              <a:spcBef>
                <a:spcPts val="0"/>
              </a:spcBef>
              <a:buClr>
                <a:schemeClr val="dk2"/>
              </a:buClr>
              <a:buSzPct val="100000"/>
              <a:buNone/>
              <a:defRPr sz="4000">
                <a:solidFill>
                  <a:schemeClr val="dk2"/>
                </a:solidFill>
              </a:defRPr>
            </a:lvl9pPr>
          </a:lstStyle>
          <a:p>
            <a:endParaRPr/>
          </a:p>
        </p:txBody>
      </p:sp>
      <p:sp>
        <p:nvSpPr>
          <p:cNvPr id="52" name="Shape 52"/>
          <p:cNvSpPr txBox="1">
            <a:spLocks noGrp="1"/>
          </p:cNvSpPr>
          <p:nvPr>
            <p:ph type="ctrTitle"/>
          </p:nvPr>
        </p:nvSpPr>
        <p:spPr>
          <a:xfrm>
            <a:off x="914400" y="2111123"/>
            <a:ext cx="10363200" cy="1546400"/>
          </a:xfrm>
          <a:prstGeom prst="rect">
            <a:avLst/>
          </a:prstGeom>
        </p:spPr>
        <p:txBody>
          <a:bodyPr lIns="121897" tIns="121897" rIns="121897" bIns="121897" anchor="t" anchorCtr="0"/>
          <a:lstStyle>
            <a:lvl1pPr lvl="0" algn="ctr" rtl="0">
              <a:spcBef>
                <a:spcPts val="0"/>
              </a:spcBef>
              <a:buSzPct val="100000"/>
              <a:defRPr sz="6400"/>
            </a:lvl1pPr>
            <a:lvl2pPr lvl="1" algn="ctr" rtl="0">
              <a:spcBef>
                <a:spcPts val="0"/>
              </a:spcBef>
              <a:buSzPct val="100000"/>
              <a:defRPr sz="6400"/>
            </a:lvl2pPr>
            <a:lvl3pPr lvl="2" algn="ctr" rtl="0">
              <a:spcBef>
                <a:spcPts val="0"/>
              </a:spcBef>
              <a:buSzPct val="100000"/>
              <a:defRPr sz="6400"/>
            </a:lvl3pPr>
            <a:lvl4pPr lvl="3" algn="ctr" rtl="0">
              <a:spcBef>
                <a:spcPts val="0"/>
              </a:spcBef>
              <a:buSzPct val="100000"/>
              <a:defRPr sz="6400"/>
            </a:lvl4pPr>
            <a:lvl5pPr lvl="4" algn="ctr" rtl="0">
              <a:spcBef>
                <a:spcPts val="0"/>
              </a:spcBef>
              <a:buSzPct val="100000"/>
              <a:defRPr sz="6400"/>
            </a:lvl5pPr>
            <a:lvl6pPr lvl="5" algn="ctr" rtl="0">
              <a:spcBef>
                <a:spcPts val="0"/>
              </a:spcBef>
              <a:buSzPct val="100000"/>
              <a:defRPr sz="6400"/>
            </a:lvl6pPr>
            <a:lvl7pPr lvl="6" algn="ctr" rtl="0">
              <a:spcBef>
                <a:spcPts val="0"/>
              </a:spcBef>
              <a:buSzPct val="100000"/>
              <a:defRPr sz="6400"/>
            </a:lvl7pPr>
            <a:lvl8pPr lvl="7" algn="ctr" rtl="0">
              <a:spcBef>
                <a:spcPts val="0"/>
              </a:spcBef>
              <a:buSzPct val="100000"/>
              <a:defRPr sz="6400"/>
            </a:lvl8pPr>
            <a:lvl9pPr lvl="8" algn="ctr" rtl="0">
              <a:spcBef>
                <a:spcPts val="0"/>
              </a:spcBef>
              <a:buSzPct val="100000"/>
              <a:defRPr sz="6400"/>
            </a:lvl9pPr>
          </a:lstStyle>
          <a:p>
            <a:endParaRPr/>
          </a:p>
        </p:txBody>
      </p:sp>
      <p:sp>
        <p:nvSpPr>
          <p:cNvPr id="53" name="Shape 53"/>
          <p:cNvSpPr txBox="1">
            <a:spLocks noGrp="1"/>
          </p:cNvSpPr>
          <p:nvPr>
            <p:ph type="sldNum" idx="12"/>
          </p:nvPr>
        </p:nvSpPr>
        <p:spPr>
          <a:xfrm>
            <a:off x="11409055" y="6333133"/>
            <a:ext cx="731600" cy="524800"/>
          </a:xfrm>
          <a:prstGeom prst="rect">
            <a:avLst/>
          </a:prstGeom>
        </p:spPr>
        <p:txBody>
          <a:bodyPr lIns="121897" tIns="121897" rIns="121897" bIns="121897"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430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121897" tIns="121897" rIns="121897" bIns="12189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121897" tIns="121897" rIns="121897" bIns="121897" anchor="t" anchorCtr="0"/>
          <a:lstStyle>
            <a:lvl1pPr lvl="0">
              <a:spcBef>
                <a:spcPts val="0"/>
              </a:spcBef>
              <a:buSzPct val="100000"/>
              <a:defRPr sz="33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328073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6282000"/>
            <a:ext cx="12192000" cy="576000"/>
            <a:chOff x="4512" y="6283838"/>
            <a:chExt cx="12192000" cy="576000"/>
          </a:xfrm>
        </p:grpSpPr>
        <p:sp>
          <p:nvSpPr>
            <p:cNvPr id="8" name="Rectangle 7"/>
            <p:cNvSpPr/>
            <p:nvPr userDrawn="1"/>
          </p:nvSpPr>
          <p:spPr>
            <a:xfrm>
              <a:off x="4512" y="6283838"/>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9" name="Picture 8"/>
            <p:cNvPicPr>
              <a:picLocks noChangeAspect="1"/>
            </p:cNvPicPr>
            <p:nvPr userDrawn="1"/>
          </p:nvPicPr>
          <p:blipFill>
            <a:blip r:embed="rId2"/>
            <a:stretch>
              <a:fillRect/>
            </a:stretch>
          </p:blipFill>
          <p:spPr>
            <a:xfrm>
              <a:off x="10610599" y="6343238"/>
              <a:ext cx="1495425" cy="457200"/>
            </a:xfrm>
            <a:prstGeom prst="rect">
              <a:avLst/>
            </a:prstGeom>
          </p:spPr>
        </p:pic>
      </p:grpSp>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0"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
        <p:nvSpPr>
          <p:cNvPr id="11"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98016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endParaRPr lang="en-CA"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534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
        <p:nvSpPr>
          <p:cNvPr id="11" name="Footer Placeholder 3"/>
          <p:cNvSpPr txBox="1">
            <a:spLocks/>
          </p:cNvSpPr>
          <p:nvPr userDrawn="1"/>
        </p:nvSpPr>
        <p:spPr>
          <a:xfrm>
            <a:off x="0" y="6577475"/>
            <a:ext cx="10704512" cy="365125"/>
          </a:xfrm>
          <a:prstGeom prst="rect">
            <a:avLst/>
          </a:prstGeom>
        </p:spPr>
        <p:txBody>
          <a:bodyPr/>
          <a:lstStyle>
            <a:defPPr>
              <a:defRPr lang="en-US"/>
            </a:defPPr>
            <a:lvl1pPr algn="r">
              <a:defRPr sz="1400">
                <a:solidFill>
                  <a:schemeClr val="bg1"/>
                </a:solidFill>
              </a:defRPr>
            </a:lvl1pPr>
          </a:lstStyle>
          <a:p>
            <a:pPr lvl="0"/>
            <a:r>
              <a:rPr lang="en-CA" dirty="0"/>
              <a:t>Based upon research by Dr. Cathy Bruce, Trent University and Curriculum and Assessment Policy Branch</a:t>
            </a:r>
          </a:p>
        </p:txBody>
      </p:sp>
    </p:spTree>
    <p:extLst>
      <p:ext uri="{BB962C8B-B14F-4D97-AF65-F5344CB8AC3E}">
        <p14:creationId xmlns:p14="http://schemas.microsoft.com/office/powerpoint/2010/main" val="5566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04F6CAD0-0A70-4721-AF16-5C85B7C3A388}" type="datetime1">
              <a:rPr lang="en-CA" smtClean="0"/>
              <a:t>08/15/2017</a:t>
            </a:fld>
            <a:endParaRPr lang="en-CA"/>
          </a:p>
        </p:txBody>
      </p:sp>
      <p:sp>
        <p:nvSpPr>
          <p:cNvPr id="8" name="Footer Placeholder 7"/>
          <p:cNvSpPr>
            <a:spLocks noGrp="1"/>
          </p:cNvSpPr>
          <p:nvPr>
            <p:ph type="ftr" sz="quarter" idx="11"/>
          </p:nvPr>
        </p:nvSpPr>
        <p:spPr/>
        <p:txBody>
          <a:bodyPr/>
          <a:lstStyle/>
          <a:p>
            <a:r>
              <a:rPr lang="en-CA"/>
              <a:t>Curriculum and Assessment Policy Branch, 2016</a:t>
            </a:r>
          </a:p>
        </p:txBody>
      </p:sp>
      <p:sp>
        <p:nvSpPr>
          <p:cNvPr id="9" name="Slide Number Placeholder 8"/>
          <p:cNvSpPr>
            <a:spLocks noGrp="1"/>
          </p:cNvSpPr>
          <p:nvPr>
            <p:ph type="sldNum" sz="quarter" idx="12"/>
          </p:nvPr>
        </p:nvSpPr>
        <p:spPr/>
        <p:txBody>
          <a:bodyPr/>
          <a:lstStyle/>
          <a:p>
            <a:fld id="{74C22EB6-A0B0-4F6F-9143-A21C47EC15A9}" type="slidenum">
              <a:rPr lang="en-CA" smtClean="0"/>
              <a:t>‹#›</a:t>
            </a:fld>
            <a:endParaRPr lang="en-CA"/>
          </a:p>
        </p:txBody>
      </p:sp>
      <p:sp>
        <p:nvSpPr>
          <p:cNvPr id="10" name="Rectangle 9"/>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3" name="Picture 12"/>
          <p:cNvPicPr>
            <a:picLocks noChangeAspect="1"/>
          </p:cNvPicPr>
          <p:nvPr userDrawn="1"/>
        </p:nvPicPr>
        <p:blipFill>
          <a:blip r:embed="rId2"/>
          <a:stretch>
            <a:fillRect/>
          </a:stretch>
        </p:blipFill>
        <p:spPr>
          <a:xfrm>
            <a:off x="10606087" y="6341400"/>
            <a:ext cx="1495425" cy="457200"/>
          </a:xfrm>
          <a:prstGeom prst="rect">
            <a:avLst/>
          </a:prstGeom>
        </p:spPr>
      </p:pic>
      <p:sp>
        <p:nvSpPr>
          <p:cNvPr id="12"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sp>
        <p:nvSpPr>
          <p:cNvPr id="15"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128372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3CBED8D-2734-4D3E-A35F-865D8D5E7317}" type="datetime1">
              <a:rPr lang="en-CA" smtClean="0"/>
              <a:t>08/15/2017</a:t>
            </a:fld>
            <a:endParaRPr lang="en-CA"/>
          </a:p>
        </p:txBody>
      </p:sp>
      <p:sp>
        <p:nvSpPr>
          <p:cNvPr id="4" name="Footer Placeholder 3"/>
          <p:cNvSpPr>
            <a:spLocks noGrp="1"/>
          </p:cNvSpPr>
          <p:nvPr>
            <p:ph type="ftr" sz="quarter" idx="11"/>
          </p:nvPr>
        </p:nvSpPr>
        <p:spPr/>
        <p:txBody>
          <a:bodyPr/>
          <a:lstStyle/>
          <a:p>
            <a:r>
              <a:rPr lang="en-CA"/>
              <a:t>Curriculum and Assessment Policy Branch, 2016</a:t>
            </a:r>
          </a:p>
        </p:txBody>
      </p:sp>
      <p:sp>
        <p:nvSpPr>
          <p:cNvPr id="5" name="Slide Number Placeholder 4"/>
          <p:cNvSpPr>
            <a:spLocks noGrp="1"/>
          </p:cNvSpPr>
          <p:nvPr>
            <p:ph type="sldNum" sz="quarter" idx="12"/>
          </p:nvPr>
        </p:nvSpPr>
        <p:spPr/>
        <p:txBody>
          <a:bodyPr/>
          <a:lstStyle/>
          <a:p>
            <a:fld id="{74C22EB6-A0B0-4F6F-9143-A21C47EC15A9}" type="slidenum">
              <a:rPr lang="en-CA" smtClean="0"/>
              <a:t>‹#›</a:t>
            </a:fld>
            <a:endParaRPr lang="en-CA"/>
          </a:p>
        </p:txBody>
      </p:sp>
      <p:sp>
        <p:nvSpPr>
          <p:cNvPr id="6" name="Rectangle 5"/>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8"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11"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324384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DA6D7-3E5F-4C1C-97B1-4353340B1443}" type="datetime1">
              <a:rPr lang="en-CA" smtClean="0"/>
              <a:t>08/15/2017</a:t>
            </a:fld>
            <a:endParaRPr lang="en-CA"/>
          </a:p>
        </p:txBody>
      </p:sp>
      <p:sp>
        <p:nvSpPr>
          <p:cNvPr id="3" name="Footer Placeholder 2"/>
          <p:cNvSpPr>
            <a:spLocks noGrp="1"/>
          </p:cNvSpPr>
          <p:nvPr>
            <p:ph type="ftr" sz="quarter" idx="11"/>
          </p:nvPr>
        </p:nvSpPr>
        <p:spPr/>
        <p:txBody>
          <a:bodyPr/>
          <a:lstStyle/>
          <a:p>
            <a:r>
              <a:rPr lang="en-CA"/>
              <a:t>Curriculum and Assessment Policy Branch, 2016</a:t>
            </a:r>
          </a:p>
        </p:txBody>
      </p:sp>
      <p:sp>
        <p:nvSpPr>
          <p:cNvPr id="4" name="Slide Number Placeholder 3"/>
          <p:cNvSpPr>
            <a:spLocks noGrp="1"/>
          </p:cNvSpPr>
          <p:nvPr>
            <p:ph type="sldNum" sz="quarter" idx="12"/>
          </p:nvPr>
        </p:nvSpPr>
        <p:spPr/>
        <p:txBody>
          <a:bodyPr/>
          <a:lstStyle/>
          <a:p>
            <a:fld id="{74C22EB6-A0B0-4F6F-9143-A21C47EC15A9}" type="slidenum">
              <a:rPr lang="en-CA" smtClean="0"/>
              <a:t>‹#›</a:t>
            </a:fld>
            <a:endParaRPr lang="en-CA"/>
          </a:p>
        </p:txBody>
      </p:sp>
      <p:sp>
        <p:nvSpPr>
          <p:cNvPr id="5" name="Rectangle 4"/>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solidFill>
                <a:schemeClr val="accent5">
                  <a:lumMod val="50000"/>
                </a:schemeClr>
              </a:solidFill>
            </a:endParaRPr>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0"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251687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1F1A53-D24B-4112-A75D-9A2BEE7E9C49}" type="datetime1">
              <a:rPr lang="en-CA" smtClean="0"/>
              <a:t>08/15/2017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3"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157679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68FB280C-F14C-406D-8AA4-2F45CB5E086E}" type="datetime1">
              <a:rPr lang="en-CA" smtClean="0"/>
              <a:t>08/15/2017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3"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135418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80D67-9167-454C-A2C4-0B52A98D2DF6}" type="datetime1">
              <a:rPr lang="en-CA" smtClean="0"/>
              <a:t>08/15/2017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Curriculum and Assessment Policy Branch, 2016</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22EB6-A0B0-4F6F-9143-A21C47EC15A9}" type="slidenum">
              <a:rPr lang="en-CA" smtClean="0"/>
              <a:t>‹#›</a:t>
            </a:fld>
            <a:endParaRPr lang="en-CA"/>
          </a:p>
        </p:txBody>
      </p:sp>
      <p:sp>
        <p:nvSpPr>
          <p:cNvPr id="7" name="Rectangle 6"/>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Slide Number Placeholder 6"/>
          <p:cNvSpPr txBox="1">
            <a:spLocks/>
          </p:cNvSpPr>
          <p:nvPr userDrawn="1"/>
        </p:nvSpPr>
        <p:spPr>
          <a:xfrm>
            <a:off x="107867" y="6359401"/>
            <a:ext cx="2743200" cy="365125"/>
          </a:xfrm>
          <a:prstGeom prst="rect">
            <a:avLst/>
          </a:prstGeom>
        </p:spPr>
        <p:txBody>
          <a:bodyPr/>
          <a:lstStyle>
            <a:defPPr>
              <a:defRPr lang="en-US"/>
            </a:defPPr>
            <a:lvl1pPr marL="0" algn="l" defTabSz="914400" rtl="0" eaLnBrk="1" latinLnBrk="0" hangingPunct="1">
              <a:defRPr sz="18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pic>
        <p:nvPicPr>
          <p:cNvPr id="10" name="Picture 9"/>
          <p:cNvPicPr>
            <a:picLocks noChangeAspect="1"/>
          </p:cNvPicPr>
          <p:nvPr userDrawn="1"/>
        </p:nvPicPr>
        <p:blipFill>
          <a:blip r:embed="rId13"/>
          <a:stretch>
            <a:fillRect/>
          </a:stretch>
        </p:blipFill>
        <p:spPr>
          <a:xfrm>
            <a:off x="10606087" y="6341400"/>
            <a:ext cx="1495425" cy="457200"/>
          </a:xfrm>
          <a:prstGeom prst="rect">
            <a:avLst/>
          </a:prstGeom>
        </p:spPr>
      </p:pic>
      <p:sp>
        <p:nvSpPr>
          <p:cNvPr id="11"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chemeClr val="bg1"/>
                </a:solidFill>
              </a:rPr>
              <a:t>Based upon research by Dr. Cathy Bruce, Trent University and Curriculum and Assessment Policy Branch</a:t>
            </a:r>
          </a:p>
        </p:txBody>
      </p:sp>
    </p:spTree>
    <p:extLst>
      <p:ext uri="{BB962C8B-B14F-4D97-AF65-F5344CB8AC3E}">
        <p14:creationId xmlns:p14="http://schemas.microsoft.com/office/powerpoint/2010/main" val="3298363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dt="0"/>
  <p:txStyles>
    <p:titleStyle>
      <a:lvl1pPr algn="l" defTabSz="914400" rtl="0" eaLnBrk="1" latinLnBrk="0" hangingPunct="1">
        <a:lnSpc>
          <a:spcPct val="90000"/>
        </a:lnSpc>
        <a:spcBef>
          <a:spcPct val="0"/>
        </a:spcBef>
        <a:buNone/>
        <a:defRPr sz="4400" b="0" i="0" u="none" kern="1200">
          <a:solidFill>
            <a:schemeClr val="accent5">
              <a:lumMod val="50000"/>
            </a:schemeClr>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b="0" i="0" u="none"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emf"/><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7.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8.xml"/><Relationship Id="rId7" Type="http://schemas.openxmlformats.org/officeDocument/2006/relationships/image" Target="../media/image4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1.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43.wmf"/><Relationship Id="rId4"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notesSlide" Target="../notesSlides/notesSlide54.xml"/><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6.wmf"/><Relationship Id="rId5" Type="http://schemas.openxmlformats.org/officeDocument/2006/relationships/oleObject" Target="../embeddings/oleObject10.bin"/><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hyperlink" Target="http://mathclips.wikispaces.com/Using+Flash+on+Mobile" TargetMode="External"/><Relationship Id="rId9"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hyperlink" Target="http://mathclips.ca/WhatsNewEmailList.html" TargetMode="Externa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sp>
        <p:nvSpPr>
          <p:cNvPr id="3" name="Content Placeholder 2"/>
          <p:cNvSpPr>
            <a:spLocks noGrp="1"/>
          </p:cNvSpPr>
          <p:nvPr>
            <p:ph idx="1"/>
          </p:nvPr>
        </p:nvSpPr>
        <p:spPr/>
        <p:txBody>
          <a:bodyPr/>
          <a:lstStyle/>
          <a:p>
            <a:r>
              <a:rPr lang="en-CA" dirty="0"/>
              <a:t>Write as many equivalent fractions as you can for the following fraction:</a:t>
            </a:r>
          </a:p>
          <a:p>
            <a:endParaRPr lang="en-CA" dirty="0"/>
          </a:p>
        </p:txBody>
      </p:sp>
      <p:sp>
        <p:nvSpPr>
          <p:cNvPr id="2" name="Title 1"/>
          <p:cNvSpPr>
            <a:spLocks noGrp="1"/>
          </p:cNvSpPr>
          <p:nvPr>
            <p:ph type="title"/>
          </p:nvPr>
        </p:nvSpPr>
        <p:spPr/>
        <p:txBody>
          <a:bodyPr/>
          <a:lstStyle/>
          <a:p>
            <a:pPr algn="ctr"/>
            <a:r>
              <a:rPr lang="en-CA" b="1" dirty="0"/>
              <a:t>Pre-Session Table Task</a:t>
            </a:r>
          </a:p>
        </p:txBody>
      </p:sp>
      <p:pic>
        <p:nvPicPr>
          <p:cNvPr id="9" name="Picture 8" descr="Number Line from 0 to 1 with a ribbon covering 30 sections and the remaining 10 sections not." title="Merging for Equivalence"/>
          <p:cNvPicPr>
            <a:picLocks noChangeAspect="1"/>
          </p:cNvPicPr>
          <p:nvPr/>
        </p:nvPicPr>
        <p:blipFill>
          <a:blip r:embed="rId3"/>
          <a:stretch>
            <a:fillRect/>
          </a:stretch>
        </p:blipFill>
        <p:spPr>
          <a:xfrm>
            <a:off x="2238375" y="3326517"/>
            <a:ext cx="7715250" cy="1514475"/>
          </a:xfrm>
          <a:prstGeom prst="rect">
            <a:avLst/>
          </a:prstGeom>
        </p:spPr>
      </p:pic>
    </p:spTree>
    <p:extLst>
      <p:ext uri="{BB962C8B-B14F-4D97-AF65-F5344CB8AC3E}">
        <p14:creationId xmlns:p14="http://schemas.microsoft.com/office/powerpoint/2010/main" val="3874693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This is a photo of Tara Flynn standing in front of what looks like a house. She is wearing a purple scarf and a black jacket. She is smiling." title="Tara Flynn"/>
          <p:cNvGrpSpPr/>
          <p:nvPr/>
        </p:nvGrpSpPr>
        <p:grpSpPr>
          <a:xfrm>
            <a:off x="759347" y="2903245"/>
            <a:ext cx="1880929" cy="2081045"/>
            <a:chOff x="762000" y="1329440"/>
            <a:chExt cx="1572251" cy="2091043"/>
          </a:xfrm>
        </p:grpSpPr>
        <p:pic>
          <p:nvPicPr>
            <p:cNvPr id="4" name="Picture 3" descr="Photo of her grouped with her name." title="Tara Flynn"/>
            <p:cNvPicPr>
              <a:picLocks noChangeAspect="1"/>
            </p:cNvPicPr>
            <p:nvPr/>
          </p:nvPicPr>
          <p:blipFill>
            <a:blip r:embed="rId3"/>
            <a:stretch>
              <a:fillRect/>
            </a:stretch>
          </p:blipFill>
          <p:spPr>
            <a:xfrm>
              <a:off x="762000" y="1329440"/>
              <a:ext cx="1572251" cy="1674007"/>
            </a:xfrm>
            <a:prstGeom prst="rect">
              <a:avLst/>
            </a:prstGeom>
          </p:spPr>
        </p:pic>
        <p:sp>
          <p:nvSpPr>
            <p:cNvPr id="10" name="TextBox 9"/>
            <p:cNvSpPr txBox="1"/>
            <p:nvPr/>
          </p:nvSpPr>
          <p:spPr>
            <a:xfrm>
              <a:off x="935736" y="3020373"/>
              <a:ext cx="931024" cy="400110"/>
            </a:xfrm>
            <a:prstGeom prst="rect">
              <a:avLst/>
            </a:prstGeom>
            <a:noFill/>
          </p:spPr>
          <p:txBody>
            <a:bodyPr wrap="none" rtlCol="0">
              <a:spAutoFit/>
            </a:bodyPr>
            <a:lstStyle/>
            <a:p>
              <a:r>
                <a:rPr lang="en-US" sz="2000" dirty="0"/>
                <a:t>Tara Flynn</a:t>
              </a:r>
            </a:p>
          </p:txBody>
        </p:sp>
      </p:grpSp>
      <p:grpSp>
        <p:nvGrpSpPr>
          <p:cNvPr id="24" name="Group 23" descr="Logo for Trent University - one of the funders of the research." title="Logo"/>
          <p:cNvGrpSpPr/>
          <p:nvPr/>
        </p:nvGrpSpPr>
        <p:grpSpPr>
          <a:xfrm>
            <a:off x="156777" y="1326962"/>
            <a:ext cx="4572000" cy="1652740"/>
            <a:chOff x="91769" y="1562883"/>
            <a:chExt cx="4229724" cy="1996362"/>
          </a:xfrm>
        </p:grpSpPr>
        <p:pic>
          <p:nvPicPr>
            <p:cNvPr id="25" name="Picture 7" descr="Logo of Trent grouped with the Trent Mathematics Education Research Collaborative title." title="Logo"/>
            <p:cNvPicPr>
              <a:picLocks noChangeAspect="1" noChangeArrowheads="1"/>
            </p:cNvPicPr>
            <p:nvPr/>
          </p:nvPicPr>
          <p:blipFill rotWithShape="1">
            <a:blip r:embed="rId4">
              <a:extLst>
                <a:ext uri="{28A0092B-C50C-407E-A947-70E740481C1C}">
                  <a14:useLocalDpi xmlns:a14="http://schemas.microsoft.com/office/drawing/2010/main" val="0"/>
                </a:ext>
              </a:extLst>
            </a:blip>
            <a:srcRect t="16216" b="-2271"/>
            <a:stretch/>
          </p:blipFill>
          <p:spPr bwMode="auto">
            <a:xfrm>
              <a:off x="91769" y="1562883"/>
              <a:ext cx="3531442" cy="199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descr="Logo for Trent University - one of the funders of the research." title="Logo"/>
            <p:cNvSpPr txBox="1"/>
            <p:nvPr/>
          </p:nvSpPr>
          <p:spPr>
            <a:xfrm>
              <a:off x="457199" y="2573313"/>
              <a:ext cx="3864294" cy="632003"/>
            </a:xfrm>
            <a:prstGeom prst="rect">
              <a:avLst/>
            </a:prstGeom>
            <a:noFill/>
          </p:spPr>
          <p:txBody>
            <a:bodyPr wrap="square" rtlCol="0">
              <a:spAutoFit/>
            </a:bodyPr>
            <a:lstStyle/>
            <a:p>
              <a:r>
                <a:rPr lang="en-US" sz="1400" dirty="0">
                  <a:solidFill>
                    <a:srgbClr val="008000"/>
                  </a:solidFill>
                  <a:latin typeface="Gill Sans"/>
                  <a:cs typeface="Gill Sans"/>
                </a:rPr>
                <a:t>TRENT MATHEMATICS EDUCATION RESEARCH COLLABORATIVE</a:t>
              </a:r>
            </a:p>
          </p:txBody>
        </p:sp>
      </p:grpSp>
      <p:pic>
        <p:nvPicPr>
          <p:cNvPr id="28" name="Picture 27" descr="This is the logo for Social Sciences and Humanities Research Council of Canada. It has a small image of the Canadian Flag on the left." title="Logo"/>
          <p:cNvPicPr>
            <a:picLocks noChangeAspect="1"/>
          </p:cNvPicPr>
          <p:nvPr/>
        </p:nvPicPr>
        <p:blipFill>
          <a:blip r:embed="rId5"/>
          <a:stretch>
            <a:fillRect/>
          </a:stretch>
        </p:blipFill>
        <p:spPr>
          <a:xfrm>
            <a:off x="264941" y="5738632"/>
            <a:ext cx="11451412" cy="429428"/>
          </a:xfrm>
          <a:prstGeom prst="rect">
            <a:avLst/>
          </a:prstGeom>
        </p:spPr>
      </p:pic>
      <p:sp>
        <p:nvSpPr>
          <p:cNvPr id="29" name="TextBox 28" descr="This is a vertical list of acronyms of various school boards in Ontario." title="Acronyms"/>
          <p:cNvSpPr txBox="1"/>
          <p:nvPr/>
        </p:nvSpPr>
        <p:spPr>
          <a:xfrm>
            <a:off x="10179040" y="2068394"/>
            <a:ext cx="2012961" cy="2800767"/>
          </a:xfrm>
          <a:prstGeom prst="rect">
            <a:avLst/>
          </a:prstGeom>
          <a:noFill/>
        </p:spPr>
        <p:txBody>
          <a:bodyPr wrap="square" rtlCol="0">
            <a:spAutoFit/>
          </a:bodyPr>
          <a:lstStyle/>
          <a:p>
            <a:pPr algn="ctr"/>
            <a:r>
              <a:rPr lang="en-US" sz="2200" b="1" dirty="0">
                <a:solidFill>
                  <a:srgbClr val="FF6B00"/>
                </a:solidFill>
                <a:latin typeface="Garamond" panose="02020404030301010803" pitchFamily="18" charset="0"/>
              </a:rPr>
              <a:t>DSBN</a:t>
            </a:r>
          </a:p>
          <a:p>
            <a:pPr algn="ctr"/>
            <a:r>
              <a:rPr lang="en-US" sz="2200" b="1" dirty="0">
                <a:solidFill>
                  <a:srgbClr val="FF6B00"/>
                </a:solidFill>
                <a:latin typeface="Garamond" panose="02020404030301010803" pitchFamily="18" charset="0"/>
              </a:rPr>
              <a:t>HWDSB</a:t>
            </a:r>
          </a:p>
          <a:p>
            <a:pPr algn="ctr"/>
            <a:r>
              <a:rPr lang="en-US" sz="2200" b="1" dirty="0">
                <a:solidFill>
                  <a:srgbClr val="FF6B00"/>
                </a:solidFill>
                <a:latin typeface="Garamond" panose="02020404030301010803" pitchFamily="18" charset="0"/>
              </a:rPr>
              <a:t>KPRDSB</a:t>
            </a:r>
          </a:p>
          <a:p>
            <a:pPr algn="ctr"/>
            <a:r>
              <a:rPr lang="en-US" sz="2200" b="1" dirty="0">
                <a:solidFill>
                  <a:srgbClr val="FF6B00"/>
                </a:solidFill>
                <a:latin typeface="Garamond" panose="02020404030301010803" pitchFamily="18" charset="0"/>
              </a:rPr>
              <a:t>OCDSB</a:t>
            </a:r>
          </a:p>
          <a:p>
            <a:pPr algn="ctr"/>
            <a:r>
              <a:rPr lang="en-US" sz="2200" b="1" dirty="0">
                <a:solidFill>
                  <a:srgbClr val="FF6B00"/>
                </a:solidFill>
                <a:latin typeface="Garamond" panose="02020404030301010803" pitchFamily="18" charset="0"/>
              </a:rPr>
              <a:t>SCDSB</a:t>
            </a:r>
          </a:p>
          <a:p>
            <a:pPr algn="ctr"/>
            <a:r>
              <a:rPr lang="en-US" sz="2200" b="1" dirty="0">
                <a:solidFill>
                  <a:srgbClr val="FF6B00"/>
                </a:solidFill>
                <a:latin typeface="Garamond" panose="02020404030301010803" pitchFamily="18" charset="0"/>
              </a:rPr>
              <a:t>SMCDSB</a:t>
            </a:r>
          </a:p>
          <a:p>
            <a:pPr algn="ctr"/>
            <a:r>
              <a:rPr lang="en-US" sz="2200" b="1" dirty="0">
                <a:solidFill>
                  <a:srgbClr val="FF6B00"/>
                </a:solidFill>
                <a:latin typeface="Garamond" panose="02020404030301010803" pitchFamily="18" charset="0"/>
              </a:rPr>
              <a:t>TLDSB</a:t>
            </a:r>
          </a:p>
          <a:p>
            <a:pPr algn="ctr"/>
            <a:r>
              <a:rPr lang="en-US" sz="2200" b="1" dirty="0">
                <a:solidFill>
                  <a:srgbClr val="FF6B00"/>
                </a:solidFill>
                <a:latin typeface="Garamond" panose="02020404030301010803" pitchFamily="18" charset="0"/>
              </a:rPr>
              <a:t>YCDSB</a:t>
            </a:r>
          </a:p>
        </p:txBody>
      </p:sp>
      <p:grpSp>
        <p:nvGrpSpPr>
          <p:cNvPr id="6" name="Group 5" descr="This is a photo of Cathy Bruce. She is wearing glasses and smiling." title="Cathy Bruce"/>
          <p:cNvGrpSpPr/>
          <p:nvPr/>
        </p:nvGrpSpPr>
        <p:grpSpPr>
          <a:xfrm>
            <a:off x="4649364" y="1251708"/>
            <a:ext cx="2100027" cy="2113194"/>
            <a:chOff x="3200400" y="3809999"/>
            <a:chExt cx="1676400" cy="2117346"/>
          </a:xfrm>
        </p:grpSpPr>
        <p:sp>
          <p:nvSpPr>
            <p:cNvPr id="18" name="TextBox 17"/>
            <p:cNvSpPr txBox="1"/>
            <p:nvPr/>
          </p:nvSpPr>
          <p:spPr>
            <a:xfrm>
              <a:off x="3347165" y="5527235"/>
              <a:ext cx="1074525" cy="400110"/>
            </a:xfrm>
            <a:prstGeom prst="rect">
              <a:avLst/>
            </a:prstGeom>
            <a:noFill/>
          </p:spPr>
          <p:txBody>
            <a:bodyPr wrap="none" rtlCol="0">
              <a:spAutoFit/>
            </a:bodyPr>
            <a:lstStyle/>
            <a:p>
              <a:r>
                <a:rPr lang="en-US" sz="2000" dirty="0"/>
                <a:t>Cathy Bruce</a:t>
              </a:r>
            </a:p>
          </p:txBody>
        </p:sp>
        <p:pic>
          <p:nvPicPr>
            <p:cNvPr id="30" name="Picture 29" descr="Photo of her grouped with her name." title="Cathy Bruc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00400" y="3809999"/>
              <a:ext cx="1676400" cy="1676400"/>
            </a:xfrm>
            <a:prstGeom prst="rect">
              <a:avLst/>
            </a:prstGeom>
          </p:spPr>
        </p:pic>
      </p:grpSp>
      <p:grpSp>
        <p:nvGrpSpPr>
          <p:cNvPr id="7" name="Group 6" descr="This is a photo of Shelley Yearley. She is smiling and standing outside in front of a field." title="Shelley Yearley"/>
          <p:cNvGrpSpPr/>
          <p:nvPr/>
        </p:nvGrpSpPr>
        <p:grpSpPr>
          <a:xfrm>
            <a:off x="7440151" y="2912811"/>
            <a:ext cx="1818150" cy="1952536"/>
            <a:chOff x="711010" y="3600511"/>
            <a:chExt cx="1637276" cy="2094352"/>
          </a:xfrm>
        </p:grpSpPr>
        <p:sp>
          <p:nvSpPr>
            <p:cNvPr id="14" name="TextBox 13"/>
            <p:cNvSpPr txBox="1"/>
            <p:nvPr/>
          </p:nvSpPr>
          <p:spPr>
            <a:xfrm>
              <a:off x="711010" y="5294753"/>
              <a:ext cx="1300501" cy="400110"/>
            </a:xfrm>
            <a:prstGeom prst="rect">
              <a:avLst/>
            </a:prstGeom>
            <a:noFill/>
          </p:spPr>
          <p:txBody>
            <a:bodyPr wrap="none" rtlCol="0">
              <a:spAutoFit/>
            </a:bodyPr>
            <a:lstStyle/>
            <a:p>
              <a:r>
                <a:rPr lang="en-US" sz="2000" dirty="0"/>
                <a:t>Shelley </a:t>
              </a:r>
              <a:r>
                <a:rPr lang="en-US" sz="2000" dirty="0" err="1"/>
                <a:t>Yearley</a:t>
              </a:r>
              <a:endParaRPr lang="en-US" sz="2000" dirty="0"/>
            </a:p>
          </p:txBody>
        </p:sp>
        <p:pic>
          <p:nvPicPr>
            <p:cNvPr id="94210" name="Picture 2" descr="Photo of her grouped with her name." title="Shelley Yearley"/>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1821" y="3600511"/>
              <a:ext cx="1566465" cy="167475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descr="Logo of Knaer." title="Logo"/>
          <p:cNvPicPr>
            <a:picLocks noChangeAspect="1"/>
          </p:cNvPicPr>
          <p:nvPr/>
        </p:nvPicPr>
        <p:blipFill>
          <a:blip r:embed="rId8"/>
          <a:stretch>
            <a:fillRect/>
          </a:stretch>
        </p:blipFill>
        <p:spPr>
          <a:xfrm>
            <a:off x="8509183" y="4869161"/>
            <a:ext cx="2772464" cy="776980"/>
          </a:xfrm>
          <a:prstGeom prst="rect">
            <a:avLst/>
          </a:prstGeom>
        </p:spPr>
      </p:pic>
      <p:grpSp>
        <p:nvGrpSpPr>
          <p:cNvPr id="12" name="Group 11" descr="This is a photo of Sarah Bennett. She is smiling and is standing in front of a green lawn. She has strawberry blond hair and is wearing a white scarf." title="Sarah Bennett"/>
          <p:cNvGrpSpPr/>
          <p:nvPr/>
        </p:nvGrpSpPr>
        <p:grpSpPr>
          <a:xfrm>
            <a:off x="5231904" y="3364902"/>
            <a:ext cx="1815241" cy="1996902"/>
            <a:chOff x="1978954" y="1412776"/>
            <a:chExt cx="1489638" cy="2116427"/>
          </a:xfrm>
        </p:grpSpPr>
        <p:sp>
          <p:nvSpPr>
            <p:cNvPr id="22" name="TextBox 21"/>
            <p:cNvSpPr txBox="1"/>
            <p:nvPr/>
          </p:nvSpPr>
          <p:spPr>
            <a:xfrm>
              <a:off x="1978954" y="3129093"/>
              <a:ext cx="1245293" cy="400110"/>
            </a:xfrm>
            <a:prstGeom prst="rect">
              <a:avLst/>
            </a:prstGeom>
            <a:noFill/>
          </p:spPr>
          <p:txBody>
            <a:bodyPr wrap="none" rtlCol="0">
              <a:spAutoFit/>
            </a:bodyPr>
            <a:lstStyle/>
            <a:p>
              <a:r>
                <a:rPr lang="en-US" sz="2000" dirty="0"/>
                <a:t>Sarah Bennett</a:t>
              </a:r>
            </a:p>
          </p:txBody>
        </p:sp>
        <p:pic>
          <p:nvPicPr>
            <p:cNvPr id="11" name="Picture 10" descr="Photo of her grouped with her name." title="Sarah Bennett"/>
            <p:cNvPicPr>
              <a:picLocks noChangeAspect="1"/>
            </p:cNvPicPr>
            <p:nvPr/>
          </p:nvPicPr>
          <p:blipFill>
            <a:blip r:embed="rId9"/>
            <a:stretch>
              <a:fillRect/>
            </a:stretch>
          </p:blipFill>
          <p:spPr>
            <a:xfrm>
              <a:off x="2051719" y="1412776"/>
              <a:ext cx="1416873" cy="1676400"/>
            </a:xfrm>
            <a:prstGeom prst="rect">
              <a:avLst/>
            </a:prstGeom>
          </p:spPr>
        </p:pic>
      </p:grpSp>
      <p:grpSp>
        <p:nvGrpSpPr>
          <p:cNvPr id="15" name="Group 14" descr="This is a photo of Rich McPherson. He is wearing a white shirt and standing in front of a black background." title="Rich McPherson"/>
          <p:cNvGrpSpPr/>
          <p:nvPr/>
        </p:nvGrpSpPr>
        <p:grpSpPr>
          <a:xfrm>
            <a:off x="2855684" y="3369053"/>
            <a:ext cx="1983214" cy="2230518"/>
            <a:chOff x="5364721" y="1304976"/>
            <a:chExt cx="1647777" cy="2374414"/>
          </a:xfrm>
        </p:grpSpPr>
        <p:sp>
          <p:nvSpPr>
            <p:cNvPr id="13" name="TextBox 12"/>
            <p:cNvSpPr txBox="1"/>
            <p:nvPr/>
          </p:nvSpPr>
          <p:spPr>
            <a:xfrm>
              <a:off x="5364721" y="3002282"/>
              <a:ext cx="1398797" cy="677108"/>
            </a:xfrm>
            <a:prstGeom prst="rect">
              <a:avLst/>
            </a:prstGeom>
            <a:noFill/>
          </p:spPr>
          <p:txBody>
            <a:bodyPr wrap="none" rtlCol="0">
              <a:spAutoFit/>
            </a:bodyPr>
            <a:lstStyle/>
            <a:p>
              <a:r>
                <a:rPr lang="en-US" sz="2000" dirty="0"/>
                <a:t>Rich McPherson</a:t>
              </a:r>
            </a:p>
            <a:p>
              <a:endParaRPr lang="en-US" dirty="0"/>
            </a:p>
          </p:txBody>
        </p:sp>
        <p:pic>
          <p:nvPicPr>
            <p:cNvPr id="16386" name="Picture 2" descr="Photo of him grouped with her name." title="Rich McPherson"/>
            <p:cNvPicPr>
              <a:picLocks noChangeAspect="1" noChangeArrowheads="1"/>
            </p:cNvPicPr>
            <p:nvPr/>
          </p:nvPicPr>
          <p:blipFill rotWithShape="1">
            <a:blip r:embed="rId10">
              <a:extLst>
                <a:ext uri="{28A0092B-C50C-407E-A947-70E740481C1C}">
                  <a14:useLocalDpi xmlns:a14="http://schemas.microsoft.com/office/drawing/2010/main" val="0"/>
                </a:ext>
              </a:extLst>
            </a:blip>
            <a:srcRect l="23003" t="1498" r="20023" b="1498"/>
            <a:stretch/>
          </p:blipFill>
          <p:spPr bwMode="auto">
            <a:xfrm>
              <a:off x="5536667" y="1304976"/>
              <a:ext cx="1475831" cy="1672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6598046" y="1632317"/>
            <a:ext cx="4525095" cy="830997"/>
          </a:xfrm>
          <a:prstGeom prst="rect">
            <a:avLst/>
          </a:prstGeom>
          <a:noFill/>
        </p:spPr>
        <p:txBody>
          <a:bodyPr wrap="square" rtlCol="0">
            <a:spAutoFit/>
          </a:bodyPr>
          <a:lstStyle/>
          <a:p>
            <a:pPr algn="ctr"/>
            <a:r>
              <a:rPr lang="en-CA" sz="2400" b="1" dirty="0">
                <a:solidFill>
                  <a:schemeClr val="accent1">
                    <a:lumMod val="75000"/>
                  </a:schemeClr>
                </a:solidFill>
                <a:latin typeface="Garamond" panose="02020404030301010803" pitchFamily="18" charset="0"/>
                <a:cs typeface="Estrangelo Edessa" panose="03080600000000000000" pitchFamily="66" charset="0"/>
              </a:rPr>
              <a:t>Curriculum and Assessment Policy Branch</a:t>
            </a:r>
          </a:p>
        </p:txBody>
      </p:sp>
      <p:sp>
        <p:nvSpPr>
          <p:cNvPr id="2" name="Title 1"/>
          <p:cNvSpPr>
            <a:spLocks noGrp="1"/>
          </p:cNvSpPr>
          <p:nvPr>
            <p:ph type="title"/>
          </p:nvPr>
        </p:nvSpPr>
        <p:spPr>
          <a:xfrm>
            <a:off x="504247" y="148137"/>
            <a:ext cx="10972800" cy="1143000"/>
          </a:xfrm>
        </p:spPr>
        <p:txBody>
          <a:bodyPr>
            <a:normAutofit/>
          </a:bodyPr>
          <a:lstStyle/>
          <a:p>
            <a:pPr algn="ctr"/>
            <a:r>
              <a:rPr lang="en-US" b="1" dirty="0"/>
              <a:t>The Fractions Research Team 2011-2014</a:t>
            </a:r>
          </a:p>
        </p:txBody>
      </p:sp>
    </p:spTree>
    <p:extLst>
      <p:ext uri="{BB962C8B-B14F-4D97-AF65-F5344CB8AC3E}">
        <p14:creationId xmlns:p14="http://schemas.microsoft.com/office/powerpoint/2010/main" val="4054751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Overarching Research Question</a:t>
            </a:r>
            <a:r>
              <a:rPr lang="en-CA" dirty="0"/>
              <a:t>	</a:t>
            </a:r>
          </a:p>
        </p:txBody>
      </p:sp>
      <p:sp>
        <p:nvSpPr>
          <p:cNvPr id="3" name="Content Placeholder 2"/>
          <p:cNvSpPr>
            <a:spLocks noGrp="1"/>
          </p:cNvSpPr>
          <p:nvPr>
            <p:ph idx="1"/>
          </p:nvPr>
        </p:nvSpPr>
        <p:spPr/>
        <p:txBody>
          <a:bodyPr/>
          <a:lstStyle/>
          <a:p>
            <a:pPr marL="0" indent="0">
              <a:buNone/>
            </a:pPr>
            <a:endParaRPr lang="en-CA" dirty="0"/>
          </a:p>
          <a:p>
            <a:pPr marL="0" indent="0">
              <a:buNone/>
            </a:pPr>
            <a:r>
              <a:rPr lang="en-CA" dirty="0"/>
              <a:t>What instructional strategies support junior and intermediate grade students in the learning of fractions, an area of mathematics that is typically viewed as ‘difficult’ to learn?</a:t>
            </a:r>
          </a:p>
        </p:txBody>
      </p:sp>
    </p:spTree>
    <p:extLst>
      <p:ext uri="{BB962C8B-B14F-4D97-AF65-F5344CB8AC3E}">
        <p14:creationId xmlns:p14="http://schemas.microsoft.com/office/powerpoint/2010/main" val="1826140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12</a:t>
            </a:fld>
            <a:endParaRPr lang="en-CA" dirty="0"/>
          </a:p>
        </p:txBody>
      </p:sp>
      <p:pic>
        <p:nvPicPr>
          <p:cNvPr id="7" name="Content Placeholder 5" descr="This is a screen shot of the Additional Fractions Support page of fractionsteaching.ca." title="Fractionsteaching.ca"/>
          <p:cNvPicPr>
            <a:picLocks noChangeAspect="1"/>
          </p:cNvPicPr>
          <p:nvPr/>
        </p:nvPicPr>
        <p:blipFill>
          <a:blip r:embed="rId3"/>
          <a:stretch>
            <a:fillRect/>
          </a:stretch>
        </p:blipFill>
        <p:spPr>
          <a:xfrm>
            <a:off x="4038600" y="1690688"/>
            <a:ext cx="5184572" cy="4351338"/>
          </a:xfrm>
          <a:prstGeom prst="rect">
            <a:avLst/>
          </a:prstGeom>
        </p:spPr>
      </p:pic>
      <p:sp>
        <p:nvSpPr>
          <p:cNvPr id="3" name="Title 2"/>
          <p:cNvSpPr>
            <a:spLocks noGrp="1"/>
          </p:cNvSpPr>
          <p:nvPr>
            <p:ph type="title"/>
          </p:nvPr>
        </p:nvSpPr>
        <p:spPr/>
        <p:txBody>
          <a:bodyPr/>
          <a:lstStyle/>
          <a:p>
            <a:pPr algn="ctr"/>
            <a:r>
              <a:rPr lang="en-CA" b="1" dirty="0"/>
              <a:t>fractionsteaching.ca</a:t>
            </a:r>
          </a:p>
        </p:txBody>
      </p:sp>
    </p:spTree>
    <p:extLst>
      <p:ext uri="{BB962C8B-B14F-4D97-AF65-F5344CB8AC3E}">
        <p14:creationId xmlns:p14="http://schemas.microsoft.com/office/powerpoint/2010/main" val="2177864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2" y="0"/>
            <a:ext cx="6138333" cy="1325563"/>
          </a:xfrm>
        </p:spPr>
        <p:txBody>
          <a:bodyPr>
            <a:normAutofit fontScale="90000"/>
          </a:bodyPr>
          <a:lstStyle/>
          <a:p>
            <a:pPr algn="r"/>
            <a:r>
              <a:rPr lang="en-CA" dirty="0">
                <a:solidFill>
                  <a:schemeClr val="bg1"/>
                </a:solidFill>
              </a:rPr>
              <a:t>Change in </a:t>
            </a:r>
            <a:r>
              <a:rPr lang="en-CA" dirty="0" smtClean="0">
                <a:solidFill>
                  <a:schemeClr val="bg1"/>
                </a:solidFill>
              </a:rPr>
              <a:t>P</a:t>
            </a:r>
            <a:br>
              <a:rPr lang="en-CA" dirty="0" smtClean="0">
                <a:solidFill>
                  <a:schemeClr val="bg1"/>
                </a:solidFill>
              </a:rPr>
            </a:br>
            <a:r>
              <a:rPr lang="en-CA" sz="4900" b="1" dirty="0" smtClean="0"/>
              <a:t>Data</a:t>
            </a:r>
            <a:r>
              <a:rPr lang="en-CA" dirty="0" smtClean="0">
                <a:solidFill>
                  <a:schemeClr val="bg1"/>
                </a:solidFill>
              </a:rPr>
              <a:t> </a:t>
            </a:r>
            <a:r>
              <a:rPr lang="en-CA" dirty="0">
                <a:solidFill>
                  <a:schemeClr val="bg1"/>
                </a:solidFill>
              </a:rPr>
              <a:t>and Post-Assessment Means, By Grade</a:t>
            </a:r>
          </a:p>
        </p:txBody>
      </p:sp>
      <p:graphicFrame>
        <p:nvGraphicFramePr>
          <p:cNvPr id="5" name="Content Placeholder 5" descr="This graph shows the change in pre- and post-assessment means, by grade. n=360. There are seven grades: Grade 6, Grade 7, Grade 8, Grade 9 Enriched, Grade 9 Locally Developed, Grade 9 Applied and Grade 10 Academic. Both Grade 6 adn Grade 9 Locally Developed students started around 30% on the pre and finished above 40% on the post, with the Locally Developed students showing more increase overall. The Grade 9 Enriched and the Grade 10 Academic started around 80-85% and showed minimal change. Grades 7 and 8 as well as Grade 9 Applied students started between 50 -60% and each showed approximately a 10% increase." title="Change in Pre- and Post-Assessment Means Graph"/>
          <p:cNvGraphicFramePr>
            <a:graphicFrameLocks noGrp="1"/>
          </p:cNvGraphicFramePr>
          <p:nvPr>
            <p:ph idx="4294967295"/>
            <p:extLst>
              <p:ext uri="{D42A27DB-BD31-4B8C-83A1-F6EECF244321}">
                <p14:modId xmlns:p14="http://schemas.microsoft.com/office/powerpoint/2010/main" val="2930691129"/>
              </p:ext>
            </p:extLst>
          </p:nvPr>
        </p:nvGraphicFramePr>
        <p:xfrm>
          <a:off x="0" y="534988"/>
          <a:ext cx="10515600" cy="5969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8974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2" descr="This is a graphic that has 16 white rhombuses overlying three larger rectangles, a green one on the left, a blue one in the middle and an orange one on the right." title="Fractions Learning Pathway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0823" y="1376654"/>
            <a:ext cx="8326171" cy="4897437"/>
          </a:xfrm>
          <a:prstGeom prst="rect">
            <a:avLst/>
          </a:prstGeom>
        </p:spPr>
      </p:pic>
      <p:sp>
        <p:nvSpPr>
          <p:cNvPr id="2" name="Title 1"/>
          <p:cNvSpPr>
            <a:spLocks noGrp="1"/>
          </p:cNvSpPr>
          <p:nvPr>
            <p:ph type="title"/>
          </p:nvPr>
        </p:nvSpPr>
        <p:spPr/>
        <p:txBody>
          <a:bodyPr/>
          <a:lstStyle/>
          <a:p>
            <a:pPr algn="ctr"/>
            <a:r>
              <a:rPr lang="en-CA" b="1" dirty="0"/>
              <a:t>fractionslearningpathways.ca</a:t>
            </a:r>
          </a:p>
        </p:txBody>
      </p:sp>
    </p:spTree>
    <p:extLst>
      <p:ext uri="{BB962C8B-B14F-4D97-AF65-F5344CB8AC3E}">
        <p14:creationId xmlns:p14="http://schemas.microsoft.com/office/powerpoint/2010/main" val="3812280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sp>
        <p:nvSpPr>
          <p:cNvPr id="5" name="Rectangle 4" descr="This is an image of a rectangle." title="rectangle"/>
          <p:cNvSpPr/>
          <p:nvPr/>
        </p:nvSpPr>
        <p:spPr>
          <a:xfrm>
            <a:off x="3647728" y="2492896"/>
            <a:ext cx="6048672" cy="3600400"/>
          </a:xfrm>
          <a:prstGeom prst="rect">
            <a:avLst/>
          </a:prstGeom>
          <a:noFill/>
          <a:ln w="63500">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p:txBody>
          <a:bodyPr/>
          <a:lstStyle/>
          <a:p>
            <a:r>
              <a:rPr lang="en-CA" dirty="0"/>
              <a:t>Construct a large rectangle on graph paper provided.</a:t>
            </a:r>
          </a:p>
          <a:p>
            <a:r>
              <a:rPr lang="en-CA" dirty="0"/>
              <a:t>Partition your rectangle into fourths.</a:t>
            </a:r>
          </a:p>
          <a:p>
            <a:r>
              <a:rPr lang="en-CA" dirty="0"/>
              <a:t>Shade in one one-fourth of your rectangle.</a:t>
            </a:r>
          </a:p>
          <a:p>
            <a:r>
              <a:rPr lang="en-CA" dirty="0"/>
              <a:t>Now partition each of your fourths into thirds.</a:t>
            </a:r>
          </a:p>
          <a:p>
            <a:r>
              <a:rPr lang="en-CA" dirty="0"/>
              <a:t>What fraction of the area is shaded using the new fractional unit?</a:t>
            </a:r>
          </a:p>
          <a:p>
            <a:r>
              <a:rPr lang="en-CA" dirty="0"/>
              <a:t>Write a symbolic equation with these two fractions.</a:t>
            </a:r>
          </a:p>
        </p:txBody>
      </p:sp>
      <p:sp>
        <p:nvSpPr>
          <p:cNvPr id="2" name="Title 1"/>
          <p:cNvSpPr>
            <a:spLocks noGrp="1"/>
          </p:cNvSpPr>
          <p:nvPr>
            <p:ph type="title"/>
          </p:nvPr>
        </p:nvSpPr>
        <p:spPr/>
        <p:txBody>
          <a:bodyPr/>
          <a:lstStyle/>
          <a:p>
            <a:pPr algn="ctr"/>
            <a:r>
              <a:rPr lang="en-CA" b="1" dirty="0"/>
              <a:t>Partitioning Rectangles</a:t>
            </a:r>
          </a:p>
        </p:txBody>
      </p:sp>
    </p:spTree>
    <p:extLst>
      <p:ext uri="{BB962C8B-B14F-4D97-AF65-F5344CB8AC3E}">
        <p14:creationId xmlns:p14="http://schemas.microsoft.com/office/powerpoint/2010/main" val="26768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6"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circle(in)">
                                      <p:cBhvr>
                                        <p:cTn id="9" dur="2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838680"/>
          </a:xfrm>
        </p:spPr>
        <p:txBody>
          <a:bodyPr/>
          <a:lstStyle/>
          <a:p>
            <a:pPr algn="ctr"/>
            <a:r>
              <a:rPr lang="en-CA" dirty="0"/>
              <a:t> </a:t>
            </a:r>
            <a:r>
              <a:rPr lang="en-CA" b="1" dirty="0"/>
              <a:t>Using Number Lines</a:t>
            </a:r>
          </a:p>
        </p:txBody>
      </p:sp>
    </p:spTree>
    <p:extLst>
      <p:ext uri="{BB962C8B-B14F-4D97-AF65-F5344CB8AC3E}">
        <p14:creationId xmlns:p14="http://schemas.microsoft.com/office/powerpoint/2010/main" val="1648462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the research tells us…</a:t>
            </a:r>
          </a:p>
        </p:txBody>
      </p:sp>
      <p:sp>
        <p:nvSpPr>
          <p:cNvPr id="3" name="Content Placeholder 2"/>
          <p:cNvSpPr>
            <a:spLocks noGrp="1"/>
          </p:cNvSpPr>
          <p:nvPr>
            <p:ph idx="1"/>
          </p:nvPr>
        </p:nvSpPr>
        <p:spPr/>
        <p:txBody>
          <a:bodyPr>
            <a:normAutofit/>
          </a:bodyPr>
          <a:lstStyle/>
          <a:p>
            <a:r>
              <a:rPr lang="en-US" dirty="0"/>
              <a:t>There is a multitude of representations in North American textbooks (15-25) compared to Japanese texts (4)</a:t>
            </a:r>
          </a:p>
          <a:p>
            <a:pPr marL="0" indent="0">
              <a:buNone/>
            </a:pPr>
            <a:r>
              <a:rPr lang="en-US" dirty="0"/>
              <a:t>The four are:</a:t>
            </a:r>
          </a:p>
          <a:p>
            <a:r>
              <a:rPr lang="en-US" dirty="0"/>
              <a:t>number lines</a:t>
            </a:r>
          </a:p>
          <a:p>
            <a:r>
              <a:rPr lang="en-US" dirty="0"/>
              <a:t>rectangular models</a:t>
            </a:r>
          </a:p>
          <a:p>
            <a:r>
              <a:rPr lang="en-US" dirty="0"/>
              <a:t>volume models</a:t>
            </a:r>
          </a:p>
          <a:p>
            <a:r>
              <a:rPr lang="en-US" dirty="0"/>
              <a:t>flats &amp; rods</a:t>
            </a:r>
          </a:p>
        </p:txBody>
      </p:sp>
    </p:spTree>
    <p:extLst>
      <p:ext uri="{BB962C8B-B14F-4D97-AF65-F5344CB8AC3E}">
        <p14:creationId xmlns:p14="http://schemas.microsoft.com/office/powerpoint/2010/main" val="358794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Math Teaching for Learning: </a:t>
            </a:r>
            <a:br>
              <a:rPr lang="en-CA" b="1" dirty="0"/>
            </a:br>
            <a:r>
              <a:rPr lang="en-CA" b="1" dirty="0"/>
              <a:t>Purposeful Representations</a:t>
            </a:r>
          </a:p>
        </p:txBody>
      </p:sp>
      <p:sp>
        <p:nvSpPr>
          <p:cNvPr id="4" name="Footer Placeholder 3"/>
          <p:cNvSpPr>
            <a:spLocks noGrp="1"/>
          </p:cNvSpPr>
          <p:nvPr>
            <p:ph type="ftr" sz="quarter" idx="3"/>
          </p:nvPr>
        </p:nvSpPr>
        <p:spPr/>
        <p:txBody>
          <a:bodyPr/>
          <a:lstStyle/>
          <a:p>
            <a:pPr algn="r"/>
            <a:endParaRPr lang="en-CA" dirty="0"/>
          </a:p>
        </p:txBody>
      </p:sp>
      <p:pic>
        <p:nvPicPr>
          <p:cNvPr id="25602" name="Picture 2" descr="This image shows stacked number lines with fractions labelled, a rectangle partitioned into sixths with two regions shaded and a cylinder with liquid in it." title="Powerful Representations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60588" y="1988840"/>
            <a:ext cx="8507413" cy="3419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530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CA" b="1" dirty="0"/>
              <a:t>Purposeful Representations</a:t>
            </a:r>
          </a:p>
        </p:txBody>
      </p:sp>
      <p:sp>
        <p:nvSpPr>
          <p:cNvPr id="3" name="Content Placeholder 2"/>
          <p:cNvSpPr>
            <a:spLocks noGrp="1"/>
          </p:cNvSpPr>
          <p:nvPr>
            <p:ph idx="1"/>
          </p:nvPr>
        </p:nvSpPr>
        <p:spPr>
          <a:xfrm>
            <a:off x="666750" y="1577975"/>
            <a:ext cx="10515600" cy="4351338"/>
          </a:xfrm>
        </p:spPr>
        <p:txBody>
          <a:bodyPr>
            <a:normAutofit lnSpcReduction="10000"/>
          </a:bodyPr>
          <a:lstStyle/>
          <a:p>
            <a:endParaRPr lang="en-CA" dirty="0"/>
          </a:p>
          <a:p>
            <a:r>
              <a:rPr lang="en-CA" dirty="0"/>
              <a:t> These representations are used consistently in Japanese resources with the purpose of developing students’ understanding of fraction as quantity and to emphasize the underlying concepts of </a:t>
            </a:r>
          </a:p>
          <a:p>
            <a:pPr marL="571500" indent="-571500">
              <a:buFont typeface="+mj-lt"/>
              <a:buAutoNum type="romanLcPeriod"/>
            </a:pPr>
            <a:r>
              <a:rPr lang="en-CA" dirty="0"/>
              <a:t>expressing all fractions as a multiple of a unit fraction, </a:t>
            </a:r>
          </a:p>
          <a:p>
            <a:pPr marL="571500" indent="-571500">
              <a:buFont typeface="+mj-lt"/>
              <a:buAutoNum type="romanLcPeriod"/>
            </a:pPr>
            <a:r>
              <a:rPr lang="en-CA" dirty="0"/>
              <a:t>making comparisons based on like-units, and </a:t>
            </a:r>
          </a:p>
          <a:p>
            <a:pPr marL="571500" indent="-571500">
              <a:buFont typeface="+mj-lt"/>
              <a:buAutoNum type="romanLcPeriod"/>
            </a:pPr>
            <a:r>
              <a:rPr lang="en-CA" dirty="0"/>
              <a:t> identification of the whole </a:t>
            </a:r>
          </a:p>
        </p:txBody>
      </p:sp>
    </p:spTree>
    <p:extLst>
      <p:ext uri="{BB962C8B-B14F-4D97-AF65-F5344CB8AC3E}">
        <p14:creationId xmlns:p14="http://schemas.microsoft.com/office/powerpoint/2010/main" val="138021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b="1" dirty="0"/>
              <a:t>Comparing Fractions</a:t>
            </a:r>
            <a:br>
              <a:rPr lang="en-CA" b="1" dirty="0"/>
            </a:br>
            <a:r>
              <a:rPr lang="en-CA" b="1" dirty="0"/>
              <a:t>Math For Teaching</a:t>
            </a:r>
          </a:p>
        </p:txBody>
      </p:sp>
    </p:spTree>
    <p:extLst>
      <p:ext uri="{BB962C8B-B14F-4D97-AF65-F5344CB8AC3E}">
        <p14:creationId xmlns:p14="http://schemas.microsoft.com/office/powerpoint/2010/main" val="1261571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image shows six vertically stacked number lines, each beginning at 0 and ending at 1. The first line has one-half marked, the second is partitioned into thirds and each of the subsequent lines are partitioned into fourths, fifths, sixths and eighths repectively." title="Stacked Number Lines"/>
          <p:cNvPicPr>
            <a:picLocks noChangeAspect="1"/>
          </p:cNvPicPr>
          <p:nvPr/>
        </p:nvPicPr>
        <p:blipFill>
          <a:blip r:embed="rId3"/>
          <a:stretch>
            <a:fillRect/>
          </a:stretch>
        </p:blipFill>
        <p:spPr>
          <a:xfrm>
            <a:off x="2969732" y="1498028"/>
            <a:ext cx="5640868" cy="4619541"/>
          </a:xfrm>
          <a:prstGeom prst="rect">
            <a:avLst/>
          </a:prstGeom>
        </p:spPr>
      </p:pic>
      <p:sp>
        <p:nvSpPr>
          <p:cNvPr id="2" name="Title 1"/>
          <p:cNvSpPr>
            <a:spLocks noGrp="1"/>
          </p:cNvSpPr>
          <p:nvPr>
            <p:ph type="title"/>
          </p:nvPr>
        </p:nvSpPr>
        <p:spPr/>
        <p:txBody>
          <a:bodyPr/>
          <a:lstStyle/>
          <a:p>
            <a:pPr algn="ctr"/>
            <a:r>
              <a:rPr lang="en-CA" b="1" dirty="0"/>
              <a:t>Fractions on Stacked Number Lines</a:t>
            </a:r>
          </a:p>
        </p:txBody>
      </p:sp>
    </p:spTree>
    <p:extLst>
      <p:ext uri="{BB962C8B-B14F-4D97-AF65-F5344CB8AC3E}">
        <p14:creationId xmlns:p14="http://schemas.microsoft.com/office/powerpoint/2010/main" val="1404322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Further Evidence</a:t>
            </a:r>
          </a:p>
        </p:txBody>
      </p:sp>
      <p:sp>
        <p:nvSpPr>
          <p:cNvPr id="3" name="Content Placeholder 2"/>
          <p:cNvSpPr>
            <a:spLocks noGrp="1"/>
          </p:cNvSpPr>
          <p:nvPr>
            <p:ph idx="1"/>
          </p:nvPr>
        </p:nvSpPr>
        <p:spPr/>
        <p:txBody>
          <a:bodyPr>
            <a:normAutofit lnSpcReduction="10000"/>
          </a:bodyPr>
          <a:lstStyle/>
          <a:p>
            <a:r>
              <a:rPr lang="en-CA" dirty="0"/>
              <a:t> </a:t>
            </a:r>
            <a:r>
              <a:rPr lang="en-US" dirty="0"/>
              <a:t>Two promising representations, as noted in the research to date, are bar or rectangular area models and number lines as a linear representation because both are more readily and accurately partitioned evenly for odd and large numbers of partitions.</a:t>
            </a:r>
            <a:br>
              <a:rPr lang="en-US" dirty="0"/>
            </a:br>
            <a:r>
              <a:rPr lang="en-US" sz="1800" dirty="0"/>
              <a:t>(Watanabe, 2012)</a:t>
            </a:r>
            <a:endParaRPr lang="en-CA" dirty="0"/>
          </a:p>
          <a:p>
            <a:r>
              <a:rPr lang="en-US" dirty="0"/>
              <a:t> Number lines (linear measures) can effectively show proper and mixed fractions simultaneously and promote attention to the relationship of the numerator to the denominator.  </a:t>
            </a:r>
            <a:r>
              <a:rPr lang="en-US" sz="1800" dirty="0"/>
              <a:t>(Bruce, Chang, Flynn, Yearley, 2013)</a:t>
            </a:r>
            <a:r>
              <a:rPr lang="en-US" dirty="0"/>
              <a:t> </a:t>
            </a:r>
            <a:endParaRPr lang="en-CA" dirty="0"/>
          </a:p>
        </p:txBody>
      </p:sp>
      <p:sp>
        <p:nvSpPr>
          <p:cNvPr id="4" name="Footer Placeholder 3"/>
          <p:cNvSpPr>
            <a:spLocks noGrp="1"/>
          </p:cNvSpPr>
          <p:nvPr>
            <p:ph type="ftr" sz="quarter" idx="3"/>
          </p:nvPr>
        </p:nvSpPr>
        <p:spPr/>
        <p:txBody>
          <a:bodyPr/>
          <a:lstStyle/>
          <a:p>
            <a:pPr algn="r"/>
            <a:endParaRPr lang="en-CA" dirty="0"/>
          </a:p>
        </p:txBody>
      </p:sp>
    </p:spTree>
    <p:extLst>
      <p:ext uri="{BB962C8B-B14F-4D97-AF65-F5344CB8AC3E}">
        <p14:creationId xmlns:p14="http://schemas.microsoft.com/office/powerpoint/2010/main" val="27875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Effective Questioning</a:t>
            </a:r>
          </a:p>
        </p:txBody>
      </p:sp>
      <p:sp>
        <p:nvSpPr>
          <p:cNvPr id="3" name="Content Placeholder 2"/>
          <p:cNvSpPr>
            <a:spLocks noGrp="1"/>
          </p:cNvSpPr>
          <p:nvPr>
            <p:ph idx="1"/>
          </p:nvPr>
        </p:nvSpPr>
        <p:spPr/>
        <p:txBody>
          <a:bodyPr>
            <a:normAutofit lnSpcReduction="10000"/>
          </a:bodyPr>
          <a:lstStyle/>
          <a:p>
            <a:pPr marL="0" indent="0">
              <a:buNone/>
            </a:pPr>
            <a:r>
              <a:rPr lang="en-US" dirty="0"/>
              <a:t>Johanning (2011) cautions that  </a:t>
            </a:r>
            <a:endParaRPr lang="en-CA" dirty="0"/>
          </a:p>
          <a:p>
            <a:pPr marL="463550" indent="0">
              <a:buNone/>
            </a:pPr>
            <a:r>
              <a:rPr lang="en-US" dirty="0"/>
              <a:t>using visual models such as fraction strips and number lines support students’ ability to visualize fractions and develop a sense of relative size.  However, visual models are not enough.  During instruction, students should routinely be asked to use their understanding of relative size to make sense of situations in which fractions are used operationally. (99) </a:t>
            </a:r>
          </a:p>
          <a:p>
            <a:pPr marL="463550" indent="0" algn="r">
              <a:buNone/>
            </a:pPr>
            <a:r>
              <a:rPr lang="en-CA" sz="1800" dirty="0"/>
              <a:t>(Bruce, Bennett and Flynn, 2014)</a:t>
            </a:r>
          </a:p>
          <a:p>
            <a:endParaRPr lang="en-CA" dirty="0"/>
          </a:p>
        </p:txBody>
      </p:sp>
      <p:sp>
        <p:nvSpPr>
          <p:cNvPr id="4" name="Footer Placeholder 3"/>
          <p:cNvSpPr>
            <a:spLocks noGrp="1"/>
          </p:cNvSpPr>
          <p:nvPr>
            <p:ph type="ftr" sz="quarter" idx="3"/>
          </p:nvPr>
        </p:nvSpPr>
        <p:spPr/>
        <p:txBody>
          <a:bodyPr/>
          <a:lstStyle/>
          <a:p>
            <a:pPr algn="r"/>
            <a:endParaRPr lang="en-CA" dirty="0"/>
          </a:p>
        </p:txBody>
      </p:sp>
    </p:spTree>
    <p:extLst>
      <p:ext uri="{BB962C8B-B14F-4D97-AF65-F5344CB8AC3E}">
        <p14:creationId xmlns:p14="http://schemas.microsoft.com/office/powerpoint/2010/main" val="2612608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grpSp>
        <p:nvGrpSpPr>
          <p:cNvPr id="7" name="Group 6" descr="This number line has arrows on both ends and points labelled 0 and 50 near either end." title="Closed Number Line"/>
          <p:cNvGrpSpPr/>
          <p:nvPr/>
        </p:nvGrpSpPr>
        <p:grpSpPr>
          <a:xfrm>
            <a:off x="3143672" y="5553236"/>
            <a:ext cx="5256584" cy="729372"/>
            <a:chOff x="3143672" y="5553236"/>
            <a:chExt cx="5256584" cy="729372"/>
          </a:xfrm>
        </p:grpSpPr>
        <p:cxnSp>
          <p:nvCxnSpPr>
            <p:cNvPr id="11" name="Straight Connector 10"/>
            <p:cNvCxnSpPr/>
            <p:nvPr/>
          </p:nvCxnSpPr>
          <p:spPr>
            <a:xfrm>
              <a:off x="3143672" y="5733256"/>
              <a:ext cx="5256584" cy="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96234" y="5553236"/>
              <a:ext cx="0" cy="3600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96200" y="5553236"/>
              <a:ext cx="0" cy="3600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90765" y="5913276"/>
              <a:ext cx="418704" cy="369332"/>
            </a:xfrm>
            <a:prstGeom prst="rect">
              <a:avLst/>
            </a:prstGeom>
            <a:noFill/>
          </p:spPr>
          <p:txBody>
            <a:bodyPr wrap="none" rtlCol="0">
              <a:spAutoFit/>
            </a:bodyPr>
            <a:lstStyle/>
            <a:p>
              <a:r>
                <a:rPr lang="en-CA" dirty="0"/>
                <a:t>50</a:t>
              </a:r>
            </a:p>
          </p:txBody>
        </p:sp>
        <p:sp>
          <p:nvSpPr>
            <p:cNvPr id="18" name="TextBox 17"/>
            <p:cNvSpPr txBox="1"/>
            <p:nvPr/>
          </p:nvSpPr>
          <p:spPr>
            <a:xfrm>
              <a:off x="3645391" y="5908985"/>
              <a:ext cx="301686" cy="369332"/>
            </a:xfrm>
            <a:prstGeom prst="rect">
              <a:avLst/>
            </a:prstGeom>
            <a:noFill/>
          </p:spPr>
          <p:txBody>
            <a:bodyPr wrap="none" rtlCol="0">
              <a:spAutoFit/>
            </a:bodyPr>
            <a:lstStyle/>
            <a:p>
              <a:r>
                <a:rPr lang="en-CA" dirty="0"/>
                <a:t>0</a:t>
              </a:r>
            </a:p>
          </p:txBody>
        </p:sp>
      </p:grpSp>
      <p:grpSp>
        <p:nvGrpSpPr>
          <p:cNvPr id="5" name="Group 4" descr="This number line has arrows are each end and a label of 0 at one point." title="Open Number Line"/>
          <p:cNvGrpSpPr/>
          <p:nvPr/>
        </p:nvGrpSpPr>
        <p:grpSpPr>
          <a:xfrm>
            <a:off x="3143672" y="3789040"/>
            <a:ext cx="5256584" cy="692233"/>
            <a:chOff x="3143672" y="3789040"/>
            <a:chExt cx="5256584" cy="692233"/>
          </a:xfrm>
        </p:grpSpPr>
        <p:cxnSp>
          <p:nvCxnSpPr>
            <p:cNvPr id="10" name="Straight Connector 9" descr="This number line has arrows are each end and a label of 0 at one point." title="Open Number Line"/>
            <p:cNvCxnSpPr/>
            <p:nvPr/>
          </p:nvCxnSpPr>
          <p:spPr>
            <a:xfrm>
              <a:off x="3143672" y="3990550"/>
              <a:ext cx="5256584" cy="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91744" y="3789040"/>
              <a:ext cx="0" cy="3600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31743" y="4111941"/>
              <a:ext cx="301686" cy="369332"/>
            </a:xfrm>
            <a:prstGeom prst="rect">
              <a:avLst/>
            </a:prstGeom>
            <a:noFill/>
          </p:spPr>
          <p:txBody>
            <a:bodyPr wrap="none" rtlCol="0">
              <a:spAutoFit/>
            </a:bodyPr>
            <a:lstStyle/>
            <a:p>
              <a:r>
                <a:rPr lang="en-CA" dirty="0"/>
                <a:t>0</a:t>
              </a:r>
            </a:p>
          </p:txBody>
        </p:sp>
      </p:grpSp>
      <p:sp>
        <p:nvSpPr>
          <p:cNvPr id="3" name="Content Placeholder 2"/>
          <p:cNvSpPr>
            <a:spLocks noGrp="1"/>
          </p:cNvSpPr>
          <p:nvPr>
            <p:ph idx="1"/>
          </p:nvPr>
        </p:nvSpPr>
        <p:spPr/>
        <p:txBody>
          <a:bodyPr/>
          <a:lstStyle/>
          <a:p>
            <a:r>
              <a:rPr lang="en-CA" dirty="0"/>
              <a:t>Empty number line</a:t>
            </a:r>
          </a:p>
          <a:p>
            <a:endParaRPr lang="en-CA" dirty="0"/>
          </a:p>
          <a:p>
            <a:r>
              <a:rPr lang="en-CA" dirty="0"/>
              <a:t>Open number line</a:t>
            </a:r>
          </a:p>
          <a:p>
            <a:endParaRPr lang="en-CA" dirty="0"/>
          </a:p>
          <a:p>
            <a:endParaRPr lang="en-CA" dirty="0"/>
          </a:p>
          <a:p>
            <a:r>
              <a:rPr lang="en-CA" dirty="0"/>
              <a:t>Closed number line</a:t>
            </a:r>
          </a:p>
        </p:txBody>
      </p:sp>
      <p:cxnSp>
        <p:nvCxnSpPr>
          <p:cNvPr id="6" name="Straight Connector 5" descr="This number line has arrows at each end and no labels." title="Empty Number LIne"/>
          <p:cNvCxnSpPr/>
          <p:nvPr/>
        </p:nvCxnSpPr>
        <p:spPr>
          <a:xfrm>
            <a:off x="3143672" y="2420888"/>
            <a:ext cx="5256584" cy="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CA" b="1" dirty="0"/>
              <a:t>Types of Number Lines</a:t>
            </a:r>
          </a:p>
        </p:txBody>
      </p:sp>
    </p:spTree>
    <p:extLst>
      <p:ext uri="{BB962C8B-B14F-4D97-AF65-F5344CB8AC3E}">
        <p14:creationId xmlns:p14="http://schemas.microsoft.com/office/powerpoint/2010/main" val="2327690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research also tells us…</a:t>
            </a:r>
          </a:p>
        </p:txBody>
      </p:sp>
      <p:sp>
        <p:nvSpPr>
          <p:cNvPr id="3" name="Content Placeholder 2"/>
          <p:cNvSpPr>
            <a:spLocks noGrp="1"/>
          </p:cNvSpPr>
          <p:nvPr>
            <p:ph idx="1"/>
          </p:nvPr>
        </p:nvSpPr>
        <p:spPr/>
        <p:txBody>
          <a:bodyPr>
            <a:normAutofit lnSpcReduction="10000"/>
          </a:bodyPr>
          <a:lstStyle/>
          <a:p>
            <a:r>
              <a:rPr lang="en-US"/>
              <a:t>Students hold on to initial representations so what we introduce is important! </a:t>
            </a:r>
          </a:p>
          <a:p>
            <a:r>
              <a:rPr lang="en-US"/>
              <a:t>Circular area models are overrepresented (and typically used to introduce fractions) and pose difficulties (they are difficult to equi-partition into large or odd numbers AND students are not formally introduced to the concept of area of a circle until intermediate grades)</a:t>
            </a:r>
          </a:p>
          <a:p>
            <a:r>
              <a:rPr lang="en-US"/>
              <a:t>In North America, numeric - symbolic manipulation is privileged prematurely </a:t>
            </a:r>
            <a:endParaRPr lang="en-US" dirty="0"/>
          </a:p>
        </p:txBody>
      </p:sp>
    </p:spTree>
    <p:extLst>
      <p:ext uri="{BB962C8B-B14F-4D97-AF65-F5344CB8AC3E}">
        <p14:creationId xmlns:p14="http://schemas.microsoft.com/office/powerpoint/2010/main" val="41350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Why Number Lines?</a:t>
            </a:r>
          </a:p>
        </p:txBody>
      </p:sp>
      <p:sp>
        <p:nvSpPr>
          <p:cNvPr id="3" name="Content Placeholder 2"/>
          <p:cNvSpPr>
            <a:spLocks noGrp="1"/>
          </p:cNvSpPr>
          <p:nvPr>
            <p:ph idx="1"/>
          </p:nvPr>
        </p:nvSpPr>
        <p:spPr/>
        <p:txBody>
          <a:bodyPr/>
          <a:lstStyle/>
          <a:p>
            <a:pPr marL="0" indent="0" defTabSz="685800">
              <a:spcBef>
                <a:spcPct val="20000"/>
              </a:spcBef>
              <a:buClr>
                <a:srgbClr val="A9A57C"/>
              </a:buClr>
              <a:buSzPct val="76000"/>
              <a:buNone/>
              <a:defRPr/>
            </a:pPr>
            <a:r>
              <a:rPr lang="en-US" sz="2800" kern="0" dirty="0">
                <a:solidFill>
                  <a:schemeClr val="tx2"/>
                </a:solidFill>
                <a:sym typeface="Arial" charset="0"/>
              </a:rPr>
              <a:t>Lewis (p.43) states that placing fractions on a number line is crucial to student</a:t>
            </a:r>
            <a:r>
              <a:rPr lang="en-US" altLang="ja-JP" sz="2800" kern="0" dirty="0">
                <a:solidFill>
                  <a:schemeClr val="tx2"/>
                </a:solidFill>
                <a:sym typeface="Arial" charset="0"/>
              </a:rPr>
              <a:t> understanding. </a:t>
            </a:r>
            <a:br>
              <a:rPr lang="en-US" altLang="ja-JP" sz="2800" kern="0" dirty="0">
                <a:solidFill>
                  <a:schemeClr val="tx2"/>
                </a:solidFill>
                <a:sym typeface="Arial" charset="0"/>
              </a:rPr>
            </a:br>
            <a:r>
              <a:rPr lang="en-US" altLang="ja-JP" sz="2800" kern="0" dirty="0">
                <a:solidFill>
                  <a:schemeClr val="tx2"/>
                </a:solidFill>
                <a:sym typeface="Arial" charset="0"/>
              </a:rPr>
              <a:t>It allows them to:</a:t>
            </a:r>
          </a:p>
          <a:p>
            <a:pPr marL="257175" lvl="1" indent="-257175" defTabSz="685800">
              <a:spcBef>
                <a:spcPct val="20000"/>
              </a:spcBef>
              <a:buSzPct val="76000"/>
              <a:defRPr/>
            </a:pPr>
            <a:r>
              <a:rPr lang="en-US" sz="2800" kern="0" dirty="0">
                <a:solidFill>
                  <a:schemeClr val="tx2"/>
                </a:solidFill>
                <a:sym typeface="Arial" charset="0"/>
              </a:rPr>
              <a:t>Further develop their understanding of fraction size </a:t>
            </a:r>
            <a:r>
              <a:rPr lang="en-US" sz="2800" kern="0" dirty="0">
                <a:solidFill>
                  <a:schemeClr val="accent1"/>
                </a:solidFill>
                <a:sym typeface="Arial" charset="0"/>
              </a:rPr>
              <a:t>(PROPORTIONAL REASONING)</a:t>
            </a:r>
          </a:p>
          <a:p>
            <a:pPr marL="257175" lvl="1" indent="-257175" defTabSz="685800">
              <a:spcBef>
                <a:spcPct val="20000"/>
              </a:spcBef>
              <a:buSzPct val="76000"/>
              <a:defRPr/>
            </a:pPr>
            <a:r>
              <a:rPr lang="en-US" sz="2800" kern="0" dirty="0">
                <a:solidFill>
                  <a:schemeClr val="tx2"/>
                </a:solidFill>
                <a:sym typeface="Arial" charset="0"/>
              </a:rPr>
              <a:t>See that the interval between two fractions can be further partitioned </a:t>
            </a:r>
            <a:r>
              <a:rPr lang="en-US" sz="2800" kern="0" dirty="0">
                <a:solidFill>
                  <a:schemeClr val="accent1"/>
                </a:solidFill>
                <a:sym typeface="Arial" charset="0"/>
              </a:rPr>
              <a:t>(DENSITY)</a:t>
            </a:r>
          </a:p>
          <a:p>
            <a:pPr marL="257175" lvl="1" indent="-257175" defTabSz="685800">
              <a:spcBef>
                <a:spcPct val="20000"/>
              </a:spcBef>
              <a:buSzPct val="76000"/>
              <a:defRPr/>
            </a:pPr>
            <a:r>
              <a:rPr lang="en-US" sz="2800" kern="0" dirty="0">
                <a:solidFill>
                  <a:schemeClr val="tx2"/>
                </a:solidFill>
                <a:sym typeface="Arial" charset="0"/>
              </a:rPr>
              <a:t>See that the same point on the number line represents an infinite number of equivalent fractions </a:t>
            </a:r>
            <a:r>
              <a:rPr lang="en-US" sz="2800" kern="0" dirty="0">
                <a:solidFill>
                  <a:schemeClr val="accent1"/>
                </a:solidFill>
                <a:sym typeface="Arial" charset="0"/>
              </a:rPr>
              <a:t>(EQUIVALENCY)</a:t>
            </a:r>
            <a:endParaRPr lang="en-US" sz="2800" kern="0" dirty="0">
              <a:solidFill>
                <a:schemeClr val="accent1"/>
              </a:solidFill>
              <a:latin typeface="Calibri" charset="0"/>
              <a:ea typeface="ＭＳ Ｐゴシック" charset="0"/>
              <a:cs typeface="ＭＳ Ｐゴシック" charset="0"/>
              <a:sym typeface="Arial" charset="0"/>
            </a:endParaRPr>
          </a:p>
          <a:p>
            <a:pPr marL="0" indent="0">
              <a:buNone/>
            </a:pPr>
            <a:endParaRPr lang="en-CA" dirty="0"/>
          </a:p>
        </p:txBody>
      </p:sp>
      <p:sp>
        <p:nvSpPr>
          <p:cNvPr id="4" name="Slide Number Placeholder 3"/>
          <p:cNvSpPr>
            <a:spLocks noGrp="1"/>
          </p:cNvSpPr>
          <p:nvPr>
            <p:ph type="sldNum" sz="quarter" idx="12"/>
          </p:nvPr>
        </p:nvSpPr>
        <p:spPr/>
        <p:txBody>
          <a:bodyPr/>
          <a:lstStyle/>
          <a:p>
            <a:fld id="{74C22EB6-A0B0-4F6F-9143-A21C47EC15A9}" type="slidenum">
              <a:rPr lang="en-CA" smtClean="0"/>
              <a:pPr/>
              <a:t>25</a:t>
            </a:fld>
            <a:endParaRPr lang="en-CA" dirty="0"/>
          </a:p>
        </p:txBody>
      </p:sp>
    </p:spTree>
    <p:extLst>
      <p:ext uri="{BB962C8B-B14F-4D97-AF65-F5344CB8AC3E}">
        <p14:creationId xmlns:p14="http://schemas.microsoft.com/office/powerpoint/2010/main" val="2156055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mage shows six vertically stacked number lines, each beginning at 0 and ending at 1. The first line has one-half marked, the second is partitioned into thirds and each of the subsequent lines are partitioned into fourths, fifths, sixths and eighths repectively." title="Stacked Number Lines"/>
          <p:cNvPicPr>
            <a:picLocks noChangeAspect="1"/>
          </p:cNvPicPr>
          <p:nvPr/>
        </p:nvPicPr>
        <p:blipFill>
          <a:blip r:embed="rId3"/>
          <a:stretch>
            <a:fillRect/>
          </a:stretch>
        </p:blipFill>
        <p:spPr>
          <a:xfrm>
            <a:off x="2969732" y="1498028"/>
            <a:ext cx="5640868" cy="4619541"/>
          </a:xfrm>
          <a:prstGeom prst="rect">
            <a:avLst/>
          </a:prstGeom>
        </p:spPr>
      </p:pic>
      <p:sp>
        <p:nvSpPr>
          <p:cNvPr id="2" name="Title 1"/>
          <p:cNvSpPr>
            <a:spLocks noGrp="1"/>
          </p:cNvSpPr>
          <p:nvPr>
            <p:ph type="title"/>
          </p:nvPr>
        </p:nvSpPr>
        <p:spPr/>
        <p:txBody>
          <a:bodyPr/>
          <a:lstStyle/>
          <a:p>
            <a:pPr algn="ctr"/>
            <a:r>
              <a:rPr lang="en-CA" b="1" dirty="0"/>
              <a:t>Fractions on Stacked Number Lines - revisited</a:t>
            </a:r>
          </a:p>
        </p:txBody>
      </p:sp>
    </p:spTree>
    <p:extLst>
      <p:ext uri="{BB962C8B-B14F-4D97-AF65-F5344CB8AC3E}">
        <p14:creationId xmlns:p14="http://schemas.microsoft.com/office/powerpoint/2010/main" val="3974657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1850" y="1709739"/>
            <a:ext cx="10515600" cy="1511133"/>
          </a:xfrm>
        </p:spPr>
        <p:txBody>
          <a:bodyPr>
            <a:normAutofit fontScale="90000"/>
          </a:bodyPr>
          <a:lstStyle/>
          <a:p>
            <a:pPr algn="ctr"/>
            <a:r>
              <a:rPr lang="en-CA" dirty="0"/>
              <a:t/>
            </a:r>
            <a:br>
              <a:rPr lang="en-CA" dirty="0"/>
            </a:br>
            <a:r>
              <a:rPr lang="en-CA" sz="6700" b="1" dirty="0"/>
              <a:t>Fractions on </a:t>
            </a:r>
            <a:r>
              <a:rPr lang="en-CA" sz="6700" b="1" dirty="0" smtClean="0"/>
              <a:t>the</a:t>
            </a:r>
            <a:br>
              <a:rPr lang="en-CA" sz="6700" b="1" dirty="0" smtClean="0"/>
            </a:br>
            <a:r>
              <a:rPr lang="en-CA" sz="6700" b="1" dirty="0" smtClean="0"/>
              <a:t> </a:t>
            </a:r>
            <a:r>
              <a:rPr lang="en-CA" sz="6700" b="1" dirty="0"/>
              <a:t>Number Line</a:t>
            </a:r>
          </a:p>
        </p:txBody>
      </p:sp>
    </p:spTree>
    <p:extLst>
      <p:ext uri="{BB962C8B-B14F-4D97-AF65-F5344CB8AC3E}">
        <p14:creationId xmlns:p14="http://schemas.microsoft.com/office/powerpoint/2010/main" val="2069221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5" name="Content Placeholder 4" descr="This is a graphic that has 16 white rhombuses overlying three larger rectangles, a green one on the left, a blue one in the middle and an orange one on the right." title="Fractions Learning Pathways"/>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503713" y="1412776"/>
            <a:ext cx="5430985" cy="4259326"/>
          </a:xfrm>
          <a:ln>
            <a:solidFill>
              <a:schemeClr val="accent1">
                <a:shade val="50000"/>
              </a:schemeClr>
            </a:solidFill>
          </a:ln>
        </p:spPr>
      </p:pic>
      <p:sp>
        <p:nvSpPr>
          <p:cNvPr id="3" name="Oval 2" descr="This oval highlights the Comparison C cell which is the focus for the next activity." title="Oval"/>
          <p:cNvSpPr/>
          <p:nvPr/>
        </p:nvSpPr>
        <p:spPr>
          <a:xfrm>
            <a:off x="5870120" y="3984171"/>
            <a:ext cx="1061357" cy="7184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pPr algn="ctr"/>
            <a:r>
              <a:rPr lang="en-CA" b="1" dirty="0"/>
              <a:t>Mapping to the FLP</a:t>
            </a:r>
          </a:p>
        </p:txBody>
      </p:sp>
    </p:spTree>
    <p:extLst>
      <p:ext uri="{BB962C8B-B14F-4D97-AF65-F5344CB8AC3E}">
        <p14:creationId xmlns:p14="http://schemas.microsoft.com/office/powerpoint/2010/main" val="70319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Fractions on the Number Line</a:t>
            </a:r>
          </a:p>
        </p:txBody>
      </p:sp>
      <p:sp>
        <p:nvSpPr>
          <p:cNvPr id="7" name="Content Placeholder 6"/>
          <p:cNvSpPr>
            <a:spLocks noGrp="1"/>
          </p:cNvSpPr>
          <p:nvPr>
            <p:ph idx="1"/>
          </p:nvPr>
        </p:nvSpPr>
        <p:spPr/>
        <p:txBody>
          <a:bodyPr/>
          <a:lstStyle/>
          <a:p>
            <a:pPr marL="0" indent="0">
              <a:buNone/>
            </a:pPr>
            <a:r>
              <a:rPr lang="en-CA" dirty="0"/>
              <a:t>Using a number line, complete the following tasks:</a:t>
            </a:r>
          </a:p>
          <a:p>
            <a:pPr marL="514350" indent="-514350">
              <a:buFont typeface="+mj-lt"/>
              <a:buAutoNum type="arabicPeriod"/>
            </a:pPr>
            <a:r>
              <a:rPr lang="en-CA" dirty="0"/>
              <a:t>Place a fraction between 1½ and 2.</a:t>
            </a:r>
          </a:p>
          <a:p>
            <a:pPr marL="514350" indent="-514350">
              <a:buFont typeface="+mj-lt"/>
              <a:buAutoNum type="arabicPeriod"/>
            </a:pPr>
            <a:r>
              <a:rPr lang="en-CA" dirty="0"/>
              <a:t>Place two fractions between 1/12 and 9/12</a:t>
            </a:r>
          </a:p>
          <a:p>
            <a:pPr marL="514350" indent="-514350">
              <a:buFont typeface="+mj-lt"/>
              <a:buAutoNum type="arabicPeriod"/>
            </a:pPr>
            <a:r>
              <a:rPr lang="en-CA" dirty="0"/>
              <a:t>Place a fraction between 2/5 and 2/3 </a:t>
            </a:r>
          </a:p>
          <a:p>
            <a:pPr marL="514350" indent="-514350">
              <a:buFont typeface="+mj-lt"/>
              <a:buAutoNum type="arabicPeriod"/>
            </a:pPr>
            <a:r>
              <a:rPr lang="en-CA" dirty="0"/>
              <a:t>Place a fraction between 1/3 and 2/3</a:t>
            </a:r>
          </a:p>
          <a:p>
            <a:pPr marL="514350" indent="-514350">
              <a:buFont typeface="+mj-lt"/>
              <a:buAutoNum type="arabicPeriod"/>
            </a:pPr>
            <a:r>
              <a:rPr lang="en-CA" dirty="0"/>
              <a:t>Place four fractions between 1/3 and 2/3</a:t>
            </a:r>
          </a:p>
        </p:txBody>
      </p:sp>
    </p:spTree>
    <p:extLst>
      <p:ext uri="{BB962C8B-B14F-4D97-AF65-F5344CB8AC3E}">
        <p14:creationId xmlns:p14="http://schemas.microsoft.com/office/powerpoint/2010/main" val="10330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t>
            </a:r>
            <a:br>
              <a:rPr lang="en-US" dirty="0"/>
            </a:br>
            <a:r>
              <a:rPr lang="en-US" sz="4900" b="1" dirty="0"/>
              <a:t>Learning Focus</a:t>
            </a:r>
            <a:br>
              <a:rPr lang="en-US" sz="4900" b="1" dirty="0"/>
            </a:br>
            <a:endParaRPr lang="en-US" sz="4900" b="1" dirty="0"/>
          </a:p>
        </p:txBody>
      </p:sp>
      <p:sp>
        <p:nvSpPr>
          <p:cNvPr id="3" name="Content Placeholder 2"/>
          <p:cNvSpPr>
            <a:spLocks noGrp="1"/>
          </p:cNvSpPr>
          <p:nvPr>
            <p:ph idx="1"/>
          </p:nvPr>
        </p:nvSpPr>
        <p:spPr/>
        <p:txBody>
          <a:bodyPr/>
          <a:lstStyle/>
          <a:p>
            <a:pPr marL="0" indent="0">
              <a:buNone/>
            </a:pPr>
            <a:r>
              <a:rPr lang="en-CA" dirty="0"/>
              <a:t>Participants will:</a:t>
            </a:r>
          </a:p>
          <a:p>
            <a:pPr lvl="0"/>
            <a:r>
              <a:rPr lang="en-CA" dirty="0"/>
              <a:t>Explore the impact of using intentionally selected representations.</a:t>
            </a:r>
          </a:p>
          <a:p>
            <a:pPr lvl="0"/>
            <a:r>
              <a:rPr lang="en-CA" dirty="0"/>
              <a:t>Use number lines to develop fraction number sense.</a:t>
            </a:r>
          </a:p>
          <a:p>
            <a:pPr lvl="0"/>
            <a:r>
              <a:rPr lang="en-CA" dirty="0"/>
              <a:t>Compare fractions using a variety of strategies and tools.</a:t>
            </a:r>
          </a:p>
          <a:p>
            <a:pPr lvl="0"/>
            <a:r>
              <a:rPr lang="en-CA" dirty="0"/>
              <a:t>Connect research to practice.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CA" b="1" dirty="0"/>
              <a:t>Examining Student Thinking</a:t>
            </a:r>
          </a:p>
        </p:txBody>
      </p:sp>
      <p:sp>
        <p:nvSpPr>
          <p:cNvPr id="5" name="Content Placeholder 4"/>
          <p:cNvSpPr>
            <a:spLocks noGrp="1"/>
          </p:cNvSpPr>
          <p:nvPr>
            <p:ph idx="1"/>
          </p:nvPr>
        </p:nvSpPr>
        <p:spPr/>
        <p:txBody>
          <a:bodyPr>
            <a:normAutofit lnSpcReduction="10000"/>
          </a:bodyPr>
          <a:lstStyle/>
          <a:p>
            <a:pPr marL="0" indent="0">
              <a:buNone/>
            </a:pPr>
            <a:r>
              <a:rPr lang="en-CA" dirty="0"/>
              <a:t>Select one sample and consider it in terms of the following:</a:t>
            </a:r>
          </a:p>
          <a:p>
            <a:r>
              <a:rPr lang="en-CA" dirty="0"/>
              <a:t>What are some assets (what knowledge and skills are demonstrated)?</a:t>
            </a:r>
          </a:p>
          <a:p>
            <a:r>
              <a:rPr lang="en-CA" dirty="0"/>
              <a:t>What are you wondering (what is unclear or unwritten?)</a:t>
            </a:r>
          </a:p>
          <a:p>
            <a:r>
              <a:rPr lang="en-CA" dirty="0"/>
              <a:t>What are some challenges? (what knowledge and skills appear to be fragile or absent?)</a:t>
            </a:r>
          </a:p>
          <a:p>
            <a:r>
              <a:rPr lang="en-CA" dirty="0"/>
              <a:t>What other observations would you add? </a:t>
            </a:r>
          </a:p>
        </p:txBody>
      </p:sp>
    </p:spTree>
    <p:extLst>
      <p:ext uri="{BB962C8B-B14F-4D97-AF65-F5344CB8AC3E}">
        <p14:creationId xmlns:p14="http://schemas.microsoft.com/office/powerpoint/2010/main" val="3705255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CA" b="1" dirty="0"/>
              <a:t>Student Thinking Sample #1</a:t>
            </a:r>
          </a:p>
        </p:txBody>
      </p:sp>
      <p:pic>
        <p:nvPicPr>
          <p:cNvPr id="6" name="Content Placeholder 5" descr="This is a sample of student thinking." title="Student Thinking Sample 1"/>
          <p:cNvPicPr>
            <a:picLocks noGrp="1"/>
          </p:cNvPicPr>
          <p:nvPr>
            <p:ph idx="1"/>
          </p:nvPr>
        </p:nvPicPr>
        <p:blipFill rotWithShape="1">
          <a:blip r:embed="rId3" cstate="print">
            <a:extLst>
              <a:ext uri="{28A0092B-C50C-407E-A947-70E740481C1C}">
                <a14:useLocalDpi xmlns:a14="http://schemas.microsoft.com/office/drawing/2010/main"/>
              </a:ext>
            </a:extLst>
          </a:blip>
          <a:srcRect/>
          <a:stretch/>
        </p:blipFill>
        <p:spPr bwMode="auto">
          <a:xfrm>
            <a:off x="3280945" y="1815365"/>
            <a:ext cx="5926975" cy="4235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7590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Student Thinking Sample #2</a:t>
            </a:r>
          </a:p>
        </p:txBody>
      </p:sp>
      <p:sp>
        <p:nvSpPr>
          <p:cNvPr id="4" name="Footer Placeholder 3"/>
          <p:cNvSpPr>
            <a:spLocks noGrp="1"/>
          </p:cNvSpPr>
          <p:nvPr>
            <p:ph type="ftr" sz="quarter" idx="3"/>
          </p:nvPr>
        </p:nvSpPr>
        <p:spPr/>
        <p:txBody>
          <a:bodyPr/>
          <a:lstStyle/>
          <a:p>
            <a:pPr algn="r"/>
            <a:endParaRPr lang="en-CA" dirty="0"/>
          </a:p>
        </p:txBody>
      </p:sp>
      <p:pic>
        <p:nvPicPr>
          <p:cNvPr id="5" name="Content Placeholder 4" descr="This is a sample of student thinking." title="Student Thinking #2"/>
          <p:cNvPicPr>
            <a:picLocks noGrp="1"/>
          </p:cNvPicPr>
          <p:nvPr>
            <p:ph idx="1"/>
          </p:nvPr>
        </p:nvPicPr>
        <p:blipFill rotWithShape="1">
          <a:blip r:embed="rId3" cstate="print">
            <a:extLst>
              <a:ext uri="{28A0092B-C50C-407E-A947-70E740481C1C}">
                <a14:useLocalDpi xmlns:a14="http://schemas.microsoft.com/office/drawing/2010/main"/>
              </a:ext>
            </a:extLst>
          </a:blip>
          <a:srcRect/>
          <a:stretch/>
        </p:blipFill>
        <p:spPr bwMode="auto">
          <a:xfrm>
            <a:off x="3141966" y="1506070"/>
            <a:ext cx="6468199" cy="4583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2653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5" name="Picture 4" descr="This is a sample of student thinking." title="Student Thinking Sample 3"/>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3287688" y="1700808"/>
            <a:ext cx="5938520" cy="4303395"/>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p:txBody>
          <a:bodyPr/>
          <a:lstStyle/>
          <a:p>
            <a:pPr algn="ctr"/>
            <a:r>
              <a:rPr lang="en-CA" b="1" dirty="0"/>
              <a:t>Student Thinking Sample #3</a:t>
            </a:r>
          </a:p>
        </p:txBody>
      </p:sp>
    </p:spTree>
    <p:extLst>
      <p:ext uri="{BB962C8B-B14F-4D97-AF65-F5344CB8AC3E}">
        <p14:creationId xmlns:p14="http://schemas.microsoft.com/office/powerpoint/2010/main" val="2571956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5" name="Picture 4" descr="This is a sample of student thinking." title="Student Thinking Sample 4"/>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7315625" y="500604"/>
            <a:ext cx="4176464" cy="5345522"/>
          </a:xfrm>
          <a:prstGeom prst="rect">
            <a:avLst/>
          </a:prstGeom>
        </p:spPr>
      </p:pic>
      <p:sp>
        <p:nvSpPr>
          <p:cNvPr id="2" name="Title 1" descr="This is a sample of student thinking." title="Student Thinking Sample 4"/>
          <p:cNvSpPr>
            <a:spLocks noGrp="1"/>
          </p:cNvSpPr>
          <p:nvPr>
            <p:ph type="title"/>
          </p:nvPr>
        </p:nvSpPr>
        <p:spPr>
          <a:xfrm>
            <a:off x="838200" y="365125"/>
            <a:ext cx="4806244" cy="1325563"/>
          </a:xfrm>
        </p:spPr>
        <p:txBody>
          <a:bodyPr/>
          <a:lstStyle/>
          <a:p>
            <a:r>
              <a:rPr lang="en-CA" b="1" dirty="0"/>
              <a:t>Student Thinking </a:t>
            </a:r>
            <a:r>
              <a:rPr lang="en-CA" b="1" dirty="0" smtClean="0"/>
              <a:t/>
            </a:r>
            <a:br>
              <a:rPr lang="en-CA" b="1" dirty="0" smtClean="0"/>
            </a:br>
            <a:r>
              <a:rPr lang="en-CA" b="1" dirty="0" smtClean="0"/>
              <a:t>Sample </a:t>
            </a:r>
            <a:r>
              <a:rPr lang="en-CA" b="1" dirty="0"/>
              <a:t>#4</a:t>
            </a:r>
          </a:p>
        </p:txBody>
      </p:sp>
    </p:spTree>
    <p:extLst>
      <p:ext uri="{BB962C8B-B14F-4D97-AF65-F5344CB8AC3E}">
        <p14:creationId xmlns:p14="http://schemas.microsoft.com/office/powerpoint/2010/main" val="2720559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11" name="Picture 10" descr="This is a sample of student thinking." title="Student Thinking Sample 5"/>
          <p:cNvPicPr/>
          <p:nvPr/>
        </p:nvPicPr>
        <p:blipFill>
          <a:blip r:embed="rId3" cstate="print">
            <a:extLst>
              <a:ext uri="{28A0092B-C50C-407E-A947-70E740481C1C}">
                <a14:useLocalDpi xmlns:a14="http://schemas.microsoft.com/office/drawing/2010/main"/>
              </a:ext>
            </a:extLst>
          </a:blip>
          <a:stretch>
            <a:fillRect/>
          </a:stretch>
        </p:blipFill>
        <p:spPr>
          <a:xfrm>
            <a:off x="6532204" y="516680"/>
            <a:ext cx="4575448" cy="5202917"/>
          </a:xfrm>
          <a:prstGeom prst="rect">
            <a:avLst/>
          </a:prstGeom>
        </p:spPr>
      </p:pic>
      <p:sp>
        <p:nvSpPr>
          <p:cNvPr id="2" name="Title 1"/>
          <p:cNvSpPr>
            <a:spLocks noGrp="1"/>
          </p:cNvSpPr>
          <p:nvPr>
            <p:ph type="title"/>
          </p:nvPr>
        </p:nvSpPr>
        <p:spPr/>
        <p:txBody>
          <a:bodyPr/>
          <a:lstStyle/>
          <a:p>
            <a:r>
              <a:rPr lang="en-CA" b="1" dirty="0"/>
              <a:t>Student </a:t>
            </a:r>
            <a:r>
              <a:rPr lang="en-CA" b="1" dirty="0" smtClean="0"/>
              <a:t>Thinking</a:t>
            </a:r>
            <a:br>
              <a:rPr lang="en-CA" b="1" dirty="0" smtClean="0"/>
            </a:br>
            <a:r>
              <a:rPr lang="en-CA" b="1" dirty="0" smtClean="0"/>
              <a:t> </a:t>
            </a:r>
            <a:r>
              <a:rPr lang="en-CA" b="1" dirty="0"/>
              <a:t>Sample #5</a:t>
            </a:r>
          </a:p>
        </p:txBody>
      </p:sp>
    </p:spTree>
    <p:extLst>
      <p:ext uri="{BB962C8B-B14F-4D97-AF65-F5344CB8AC3E}">
        <p14:creationId xmlns:p14="http://schemas.microsoft.com/office/powerpoint/2010/main" val="2076710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Student Thinking Sample #6</a:t>
            </a:r>
          </a:p>
        </p:txBody>
      </p:sp>
      <p:sp>
        <p:nvSpPr>
          <p:cNvPr id="4" name="Footer Placeholder 3"/>
          <p:cNvSpPr>
            <a:spLocks noGrp="1"/>
          </p:cNvSpPr>
          <p:nvPr>
            <p:ph type="ftr" sz="quarter" idx="3"/>
          </p:nvPr>
        </p:nvSpPr>
        <p:spPr/>
        <p:txBody>
          <a:bodyPr/>
          <a:lstStyle/>
          <a:p>
            <a:pPr algn="r"/>
            <a:endParaRPr lang="en-CA" dirty="0"/>
          </a:p>
        </p:txBody>
      </p:sp>
      <p:pic>
        <p:nvPicPr>
          <p:cNvPr id="5" name="Content Placeholder 4" descr="This is a sample of student thinking." title="Student Thinking Sample 6"/>
          <p:cNvPicPr>
            <a:picLocks noGrp="1"/>
          </p:cNvPicPr>
          <p:nvPr>
            <p:ph idx="1"/>
          </p:nvPr>
        </p:nvPicPr>
        <p:blipFill>
          <a:blip r:embed="rId3" cstate="print">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3276789" y="1836147"/>
            <a:ext cx="5935287" cy="4193771"/>
          </a:xfrm>
          <a:prstGeom prst="rect">
            <a:avLst/>
          </a:prstGeom>
        </p:spPr>
      </p:pic>
    </p:spTree>
    <p:extLst>
      <p:ext uri="{BB962C8B-B14F-4D97-AF65-F5344CB8AC3E}">
        <p14:creationId xmlns:p14="http://schemas.microsoft.com/office/powerpoint/2010/main" val="268809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5" name="Picture 4" descr="This is a sample of student thinking." title="Student Thinking Sample 7"/>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7109301" y="365125"/>
            <a:ext cx="4398264" cy="5133359"/>
          </a:xfrm>
          <a:prstGeom prst="rect">
            <a:avLst/>
          </a:prstGeom>
        </p:spPr>
      </p:pic>
      <p:sp>
        <p:nvSpPr>
          <p:cNvPr id="2" name="Title 1"/>
          <p:cNvSpPr>
            <a:spLocks noGrp="1"/>
          </p:cNvSpPr>
          <p:nvPr>
            <p:ph type="title"/>
          </p:nvPr>
        </p:nvSpPr>
        <p:spPr/>
        <p:txBody>
          <a:bodyPr/>
          <a:lstStyle/>
          <a:p>
            <a:r>
              <a:rPr lang="en-CA" b="1" dirty="0"/>
              <a:t>Student </a:t>
            </a:r>
            <a:r>
              <a:rPr lang="en-CA" b="1" dirty="0" smtClean="0"/>
              <a:t>Thinking</a:t>
            </a:r>
            <a:br>
              <a:rPr lang="en-CA" b="1" dirty="0" smtClean="0"/>
            </a:br>
            <a:r>
              <a:rPr lang="en-CA" b="1" dirty="0" smtClean="0"/>
              <a:t> </a:t>
            </a:r>
            <a:r>
              <a:rPr lang="en-CA" b="1" dirty="0"/>
              <a:t>Sample #7</a:t>
            </a:r>
          </a:p>
        </p:txBody>
      </p:sp>
    </p:spTree>
    <p:extLst>
      <p:ext uri="{BB962C8B-B14F-4D97-AF65-F5344CB8AC3E}">
        <p14:creationId xmlns:p14="http://schemas.microsoft.com/office/powerpoint/2010/main" val="2312477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5" name="Picture 65" descr="This is a number line which extends from 0 to 2. 2 is also labelled four-halves." title="Number Line to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31453" b="52874"/>
          <a:stretch/>
        </p:blipFill>
        <p:spPr bwMode="auto">
          <a:xfrm>
            <a:off x="2671363" y="5165124"/>
            <a:ext cx="6864350" cy="73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6" name="Picture 66" descr="This is a number line extending from 0 to 2." title="Number Line"/>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6839"/>
          <a:stretch/>
        </p:blipFill>
        <p:spPr bwMode="auto">
          <a:xfrm>
            <a:off x="2671363" y="3789041"/>
            <a:ext cx="6864350" cy="61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845738" y="1358265"/>
            <a:ext cx="10817942" cy="4351338"/>
          </a:xfrm>
        </p:spPr>
        <p:txBody>
          <a:bodyPr>
            <a:normAutofit/>
          </a:bodyPr>
          <a:lstStyle/>
          <a:p>
            <a:r>
              <a:rPr lang="en-CA" dirty="0"/>
              <a:t>Linear representations such as the number line support the study of equivalent fractions, as any point on the line can represent and infinite number of equivalent fractions.  Consider the location of two on this number line.</a:t>
            </a:r>
          </a:p>
          <a:p>
            <a:endParaRPr lang="en-CA" dirty="0"/>
          </a:p>
          <a:p>
            <a:r>
              <a:rPr lang="en-CA" dirty="0"/>
              <a:t>However, we can use other units to name it, such as halves, in which case it would be 4/2</a:t>
            </a:r>
          </a:p>
          <a:p>
            <a:endParaRPr lang="en-CA" dirty="0"/>
          </a:p>
          <a:p>
            <a:endParaRPr lang="en-CA" dirty="0"/>
          </a:p>
        </p:txBody>
      </p:sp>
      <p:sp>
        <p:nvSpPr>
          <p:cNvPr id="2" name="Title 1"/>
          <p:cNvSpPr>
            <a:spLocks noGrp="1"/>
          </p:cNvSpPr>
          <p:nvPr>
            <p:ph type="title"/>
          </p:nvPr>
        </p:nvSpPr>
        <p:spPr/>
        <p:txBody>
          <a:bodyPr/>
          <a:lstStyle/>
          <a:p>
            <a:pPr algn="ctr"/>
            <a:r>
              <a:rPr lang="en-CA" b="1" dirty="0"/>
              <a:t>Using the Number Line</a:t>
            </a:r>
          </a:p>
        </p:txBody>
      </p:sp>
    </p:spTree>
    <p:extLst>
      <p:ext uri="{BB962C8B-B14F-4D97-AF65-F5344CB8AC3E}">
        <p14:creationId xmlns:p14="http://schemas.microsoft.com/office/powerpoint/2010/main" val="34529855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Precise Instructional Decisions</a:t>
            </a:r>
          </a:p>
        </p:txBody>
      </p:sp>
      <p:sp>
        <p:nvSpPr>
          <p:cNvPr id="3" name="Content Placeholder 2"/>
          <p:cNvSpPr>
            <a:spLocks noGrp="1"/>
          </p:cNvSpPr>
          <p:nvPr>
            <p:ph idx="1"/>
          </p:nvPr>
        </p:nvSpPr>
        <p:spPr/>
        <p:txBody>
          <a:bodyPr/>
          <a:lstStyle/>
          <a:p>
            <a:pPr marL="0" indent="0">
              <a:buNone/>
            </a:pPr>
            <a:r>
              <a:rPr lang="en-CA" dirty="0"/>
              <a:t>Introduce a new concept with a familiar representation, and introduce a new representation with a familiar concept.</a:t>
            </a:r>
          </a:p>
          <a:p>
            <a:pPr marL="0" indent="0">
              <a:buNone/>
            </a:pPr>
            <a:r>
              <a:rPr lang="en-CA" dirty="0"/>
              <a:t>For example, use a number line with primary students when first introducing unit fractions as they have experience with whole numbers on the line.  Later, represent these same unit fractions when introducing a new model, such as a rectangle.</a:t>
            </a:r>
          </a:p>
          <a:p>
            <a:pPr marL="457200" lvl="1" indent="0" algn="r">
              <a:buNone/>
            </a:pPr>
            <a:r>
              <a:rPr lang="en-CA" dirty="0"/>
              <a:t>Paying Attention to Fractions, page 22</a:t>
            </a:r>
          </a:p>
        </p:txBody>
      </p:sp>
      <p:sp>
        <p:nvSpPr>
          <p:cNvPr id="4" name="Footer Placeholder 3"/>
          <p:cNvSpPr>
            <a:spLocks noGrp="1"/>
          </p:cNvSpPr>
          <p:nvPr>
            <p:ph type="ftr" sz="quarter" idx="3"/>
          </p:nvPr>
        </p:nvSpPr>
        <p:spPr/>
        <p:txBody>
          <a:bodyPr/>
          <a:lstStyle/>
          <a:p>
            <a:pPr algn="r"/>
            <a:endParaRPr lang="en-CA" dirty="0"/>
          </a:p>
        </p:txBody>
      </p:sp>
    </p:spTree>
    <p:extLst>
      <p:ext uri="{BB962C8B-B14F-4D97-AF65-F5344CB8AC3E}">
        <p14:creationId xmlns:p14="http://schemas.microsoft.com/office/powerpoint/2010/main" val="1379725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p:txBody>
          <a:bodyPr/>
          <a:lstStyle/>
          <a:p>
            <a:pPr lvl="0" algn="ctr"/>
            <a:r>
              <a:rPr lang="en-CA" b="1" dirty="0">
                <a:sym typeface="Calibri"/>
              </a:rPr>
              <a:t>Session Norms</a:t>
            </a:r>
          </a:p>
        </p:txBody>
      </p:sp>
      <p:sp>
        <p:nvSpPr>
          <p:cNvPr id="57" name="Shape 57"/>
          <p:cNvSpPr txBox="1">
            <a:spLocks noGrp="1"/>
          </p:cNvSpPr>
          <p:nvPr>
            <p:ph idx="1"/>
          </p:nvPr>
        </p:nvSpPr>
        <p:spPr/>
        <p:txBody>
          <a:bodyPr>
            <a:normAutofit fontScale="70000" lnSpcReduction="20000"/>
          </a:bodyPr>
          <a:lstStyle/>
          <a:p>
            <a:pPr lvl="0">
              <a:lnSpc>
                <a:spcPct val="134000"/>
              </a:lnSpc>
            </a:pPr>
            <a:r>
              <a:rPr lang="en-CA" sz="4300" dirty="0">
                <a:sym typeface="Calibri"/>
              </a:rPr>
              <a:t>Be engaged in the tasks and discussions as this enriches everyone’s experience.</a:t>
            </a:r>
          </a:p>
          <a:p>
            <a:pPr lvl="0">
              <a:lnSpc>
                <a:spcPct val="134000"/>
              </a:lnSpc>
            </a:pPr>
            <a:r>
              <a:rPr lang="en-CA" sz="4300" dirty="0">
                <a:sym typeface="Calibri"/>
              </a:rPr>
              <a:t>Be a learner – it is fun!</a:t>
            </a:r>
          </a:p>
          <a:p>
            <a:pPr lvl="0">
              <a:lnSpc>
                <a:spcPct val="134000"/>
              </a:lnSpc>
            </a:pPr>
            <a:r>
              <a:rPr lang="en-CA" sz="4300" dirty="0">
                <a:sym typeface="Calibri"/>
              </a:rPr>
              <a:t>Actively seek connections between the research and your classroom experience.</a:t>
            </a:r>
          </a:p>
          <a:p>
            <a:pPr marL="0" lvl="0" indent="0">
              <a:lnSpc>
                <a:spcPct val="134000"/>
              </a:lnSpc>
              <a:buNone/>
            </a:pPr>
            <a:r>
              <a:rPr lang="en-CA" sz="4300" i="1" dirty="0">
                <a:sym typeface="Calibri"/>
              </a:rPr>
              <a:t>By better understanding student thinking we better understand the impact we can have on their learning.</a:t>
            </a:r>
            <a:endParaRPr lang="en-CA" i="1" dirty="0">
              <a:sym typeface="Calibri"/>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709738"/>
            <a:ext cx="10515600" cy="1784089"/>
          </a:xfrm>
        </p:spPr>
        <p:txBody>
          <a:bodyPr>
            <a:normAutofit/>
          </a:bodyPr>
          <a:lstStyle/>
          <a:p>
            <a:pPr algn="ctr"/>
            <a:r>
              <a:rPr lang="en-CA" b="1" dirty="0"/>
              <a:t>Understanding Equivalency</a:t>
            </a:r>
          </a:p>
        </p:txBody>
      </p:sp>
    </p:spTree>
    <p:extLst>
      <p:ext uri="{BB962C8B-B14F-4D97-AF65-F5344CB8AC3E}">
        <p14:creationId xmlns:p14="http://schemas.microsoft.com/office/powerpoint/2010/main" val="18752916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28678" name="Picture 6" descr="This is an image of two plates with fruit arranged on each. The plates are mirror images of each other." title="Plates of f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7" y="4487135"/>
            <a:ext cx="267652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0" name="Picture 8" descr="This is an image of a snowflake." title="Snowfla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4505230"/>
            <a:ext cx="3294036" cy="185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descr="This is an image of a butterfly from the top." title="Butterf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813" y="1442055"/>
            <a:ext cx="3664217" cy="2625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descr="This is an image of a man's face with a grid overlaid to show the symmetry." title="Fa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61" y="2060849"/>
            <a:ext cx="191452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4" name="Picture 2" descr="This is an image of the Taj Mahal reflected in the pool in front." title="Taj Mahal Image"/>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2423593" y="1556792"/>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lgn="ctr"/>
            <a:r>
              <a:rPr lang="en-CA" b="1" dirty="0"/>
              <a:t>Equivalence at a Young Age</a:t>
            </a:r>
          </a:p>
        </p:txBody>
      </p:sp>
    </p:spTree>
    <p:extLst>
      <p:ext uri="{BB962C8B-B14F-4D97-AF65-F5344CB8AC3E}">
        <p14:creationId xmlns:p14="http://schemas.microsoft.com/office/powerpoint/2010/main" val="691700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71864" y="5805264"/>
            <a:ext cx="5256584" cy="369332"/>
          </a:xfrm>
          <a:prstGeom prst="rect">
            <a:avLst/>
          </a:prstGeom>
          <a:noFill/>
        </p:spPr>
        <p:txBody>
          <a:bodyPr wrap="square" rtlCol="0">
            <a:spAutoFit/>
          </a:bodyPr>
          <a:lstStyle/>
          <a:p>
            <a:r>
              <a:rPr lang="en-CA" dirty="0"/>
              <a:t>https://globalmathblog.wordpress.com/2015/</a:t>
            </a:r>
          </a:p>
        </p:txBody>
      </p:sp>
      <p:pic>
        <p:nvPicPr>
          <p:cNvPr id="27650" name="Picture 2" descr="This is an image of a balance beam. On one side is one apple and three brown paper bags. On the other side, in balance, are five apples." title="Balance Bea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9616" y="1556792"/>
            <a:ext cx="7347730" cy="390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pPr algn="ctr"/>
            <a:r>
              <a:rPr lang="en-CA" b="1" dirty="0"/>
              <a:t>Equivalence as Balance</a:t>
            </a:r>
          </a:p>
        </p:txBody>
      </p:sp>
    </p:spTree>
    <p:extLst>
      <p:ext uri="{BB962C8B-B14F-4D97-AF65-F5344CB8AC3E}">
        <p14:creationId xmlns:p14="http://schemas.microsoft.com/office/powerpoint/2010/main" val="513400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CA" b="1" dirty="0"/>
              <a:t>Avoiding Misconceptions about Equivalency</a:t>
            </a:r>
          </a:p>
        </p:txBody>
      </p:sp>
      <p:sp>
        <p:nvSpPr>
          <p:cNvPr id="3" name="Content Placeholder 2"/>
          <p:cNvSpPr>
            <a:spLocks noGrp="1"/>
          </p:cNvSpPr>
          <p:nvPr>
            <p:ph idx="1"/>
          </p:nvPr>
        </p:nvSpPr>
        <p:spPr/>
        <p:txBody>
          <a:bodyPr>
            <a:normAutofit fontScale="92500" lnSpcReduction="10000"/>
          </a:bodyPr>
          <a:lstStyle/>
          <a:p>
            <a:r>
              <a:rPr lang="en-CA" dirty="0"/>
              <a:t>If students are prematurely or solely exposed to symbolic procedures for determining equivalent fractions they are prevented from connecting this procedure to the visual models.  Being able to make such connections will allow them to connect equivalent fractions to their proportional reasoning skills and to whole numbers and decimals and support them in making sense of algebraic fractions in later grades.</a:t>
            </a:r>
          </a:p>
          <a:p>
            <a:pPr marL="0" indent="0">
              <a:buNone/>
            </a:pPr>
            <a:endParaRPr lang="en-CA" dirty="0"/>
          </a:p>
          <a:p>
            <a:pPr marL="0" indent="0">
              <a:buNone/>
            </a:pPr>
            <a:r>
              <a:rPr lang="en-CA" dirty="0"/>
              <a:t>                                 Paying Attention to Fractions, page 17</a:t>
            </a:r>
          </a:p>
          <a:p>
            <a:endParaRPr lang="en-CA" dirty="0"/>
          </a:p>
        </p:txBody>
      </p:sp>
    </p:spTree>
    <p:extLst>
      <p:ext uri="{BB962C8B-B14F-4D97-AF65-F5344CB8AC3E}">
        <p14:creationId xmlns:p14="http://schemas.microsoft.com/office/powerpoint/2010/main" val="4159533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This is an image of a rectangle." title="Rectangle"/>
          <p:cNvSpPr/>
          <p:nvPr/>
        </p:nvSpPr>
        <p:spPr>
          <a:xfrm>
            <a:off x="3647728" y="2492896"/>
            <a:ext cx="6048672" cy="3600400"/>
          </a:xfrm>
          <a:prstGeom prst="rect">
            <a:avLst/>
          </a:prstGeom>
          <a:noFill/>
          <a:ln w="63500">
            <a:solidFill>
              <a:srgbClr val="00C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p:txBody>
          <a:bodyPr/>
          <a:lstStyle/>
          <a:p>
            <a:r>
              <a:rPr lang="en-CA" dirty="0"/>
              <a:t>Construct a large rectangle on graph paper provided.</a:t>
            </a:r>
          </a:p>
          <a:p>
            <a:r>
              <a:rPr lang="en-CA" dirty="0"/>
              <a:t>Partition your rectangle into fourths.</a:t>
            </a:r>
          </a:p>
          <a:p>
            <a:r>
              <a:rPr lang="en-CA" dirty="0"/>
              <a:t>Shade in one one-fourth of your rectangle.</a:t>
            </a:r>
          </a:p>
          <a:p>
            <a:r>
              <a:rPr lang="en-CA" dirty="0"/>
              <a:t>Now partition each of your fourths into thirds.</a:t>
            </a:r>
          </a:p>
          <a:p>
            <a:r>
              <a:rPr lang="en-CA" dirty="0"/>
              <a:t>What fraction of the area is shaded using the new fractional unit?</a:t>
            </a:r>
          </a:p>
          <a:p>
            <a:r>
              <a:rPr lang="en-CA" dirty="0"/>
              <a:t>Write a symbolic equation with these two fractions.</a:t>
            </a:r>
          </a:p>
        </p:txBody>
      </p:sp>
      <p:sp>
        <p:nvSpPr>
          <p:cNvPr id="2" name="Title 1"/>
          <p:cNvSpPr>
            <a:spLocks noGrp="1"/>
          </p:cNvSpPr>
          <p:nvPr>
            <p:ph type="title"/>
          </p:nvPr>
        </p:nvSpPr>
        <p:spPr/>
        <p:txBody>
          <a:bodyPr/>
          <a:lstStyle/>
          <a:p>
            <a:pPr algn="ctr"/>
            <a:r>
              <a:rPr lang="en-CA" b="1" dirty="0"/>
              <a:t>Using Models for Equivalence</a:t>
            </a:r>
          </a:p>
        </p:txBody>
      </p:sp>
    </p:spTree>
    <p:extLst>
      <p:ext uri="{BB962C8B-B14F-4D97-AF65-F5344CB8AC3E}">
        <p14:creationId xmlns:p14="http://schemas.microsoft.com/office/powerpoint/2010/main" val="29732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6"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circle(in)">
                                      <p:cBhvr>
                                        <p:cTn id="9" dur="2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1843264"/>
          </a:xfrm>
        </p:spPr>
        <p:txBody>
          <a:bodyPr/>
          <a:lstStyle/>
          <a:p>
            <a:r>
              <a:rPr lang="en-CA" dirty="0"/>
              <a:t>Write as many equivalent fractions as you can for the following fraction:</a:t>
            </a:r>
          </a:p>
          <a:p>
            <a:endParaRPr lang="en-CA" dirty="0"/>
          </a:p>
        </p:txBody>
      </p:sp>
      <p:sp>
        <p:nvSpPr>
          <p:cNvPr id="2" name="Title 1"/>
          <p:cNvSpPr>
            <a:spLocks noGrp="1"/>
          </p:cNvSpPr>
          <p:nvPr>
            <p:ph type="title"/>
          </p:nvPr>
        </p:nvSpPr>
        <p:spPr/>
        <p:txBody>
          <a:bodyPr/>
          <a:lstStyle/>
          <a:p>
            <a:pPr algn="ctr"/>
            <a:r>
              <a:rPr lang="en-CA" b="1" dirty="0"/>
              <a:t>Merging for Equivalence</a:t>
            </a:r>
          </a:p>
        </p:txBody>
      </p:sp>
      <p:pic>
        <p:nvPicPr>
          <p:cNvPr id="4" name="Picture 3" descr="Number Line from 0 to 1 with a ribbon covering 30 sections and the remaining 10 sections not." title="Merging for Equivalence"/>
          <p:cNvPicPr>
            <a:picLocks noChangeAspect="1"/>
          </p:cNvPicPr>
          <p:nvPr/>
        </p:nvPicPr>
        <p:blipFill>
          <a:blip r:embed="rId3"/>
          <a:stretch>
            <a:fillRect/>
          </a:stretch>
        </p:blipFill>
        <p:spPr>
          <a:xfrm>
            <a:off x="2238375" y="3326517"/>
            <a:ext cx="7715250" cy="1514475"/>
          </a:xfrm>
          <a:prstGeom prst="rect">
            <a:avLst/>
          </a:prstGeom>
        </p:spPr>
      </p:pic>
    </p:spTree>
    <p:extLst>
      <p:ext uri="{BB962C8B-B14F-4D97-AF65-F5344CB8AC3E}">
        <p14:creationId xmlns:p14="http://schemas.microsoft.com/office/powerpoint/2010/main" val="922679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Research Connection</a:t>
            </a:r>
          </a:p>
        </p:txBody>
      </p:sp>
      <p:sp>
        <p:nvSpPr>
          <p:cNvPr id="3" name="Content Placeholder 2"/>
          <p:cNvSpPr>
            <a:spLocks noGrp="1"/>
          </p:cNvSpPr>
          <p:nvPr>
            <p:ph idx="1"/>
          </p:nvPr>
        </p:nvSpPr>
        <p:spPr/>
        <p:txBody>
          <a:bodyPr>
            <a:normAutofit lnSpcReduction="10000"/>
          </a:bodyPr>
          <a:lstStyle/>
          <a:p>
            <a:pPr marL="0" indent="0">
              <a:buNone/>
            </a:pPr>
            <a:r>
              <a:rPr lang="en-CA" dirty="0"/>
              <a:t>Think</a:t>
            </a:r>
          </a:p>
          <a:p>
            <a:r>
              <a:rPr lang="en-CA" dirty="0"/>
              <a:t>Individually read pages 14-17 of PATF</a:t>
            </a:r>
          </a:p>
          <a:p>
            <a:pPr marL="0" indent="0">
              <a:buNone/>
            </a:pPr>
            <a:r>
              <a:rPr lang="en-CA" dirty="0"/>
              <a:t>Pair</a:t>
            </a:r>
          </a:p>
          <a:p>
            <a:r>
              <a:rPr lang="en-CA" dirty="0"/>
              <a:t>Discuss </a:t>
            </a:r>
          </a:p>
          <a:p>
            <a:pPr marL="0" indent="0">
              <a:buNone/>
            </a:pPr>
            <a:r>
              <a:rPr lang="en-CA" dirty="0"/>
              <a:t>Share</a:t>
            </a:r>
          </a:p>
          <a:p>
            <a:r>
              <a:rPr lang="en-CA" dirty="0"/>
              <a:t>At the table, create a summary on chart paper of the key ideas presented</a:t>
            </a:r>
          </a:p>
          <a:p>
            <a:r>
              <a:rPr lang="en-CA" dirty="0"/>
              <a:t>Post around the room</a:t>
            </a:r>
          </a:p>
        </p:txBody>
      </p:sp>
      <p:sp>
        <p:nvSpPr>
          <p:cNvPr id="4" name="Slide Number Placeholder 3"/>
          <p:cNvSpPr>
            <a:spLocks noGrp="1"/>
          </p:cNvSpPr>
          <p:nvPr>
            <p:ph type="sldNum" sz="quarter" idx="12"/>
          </p:nvPr>
        </p:nvSpPr>
        <p:spPr/>
        <p:txBody>
          <a:bodyPr/>
          <a:lstStyle/>
          <a:p>
            <a:fld id="{74C22EB6-A0B0-4F6F-9143-A21C47EC15A9}" type="slidenum">
              <a:rPr lang="en-CA" smtClean="0"/>
              <a:pPr/>
              <a:t>46</a:t>
            </a:fld>
            <a:endParaRPr lang="en-CA" dirty="0"/>
          </a:p>
        </p:txBody>
      </p:sp>
    </p:spTree>
    <p:extLst>
      <p:ext uri="{BB962C8B-B14F-4D97-AF65-F5344CB8AC3E}">
        <p14:creationId xmlns:p14="http://schemas.microsoft.com/office/powerpoint/2010/main" val="41323639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graphicFrame>
        <p:nvGraphicFramePr>
          <p:cNvPr id="7" name="Object 6" descr="This is the fraction twenty-six sixteenths." title="twenty-six sixteenths"/>
          <p:cNvGraphicFramePr>
            <a:graphicFrameLocks noChangeAspect="1"/>
          </p:cNvGraphicFramePr>
          <p:nvPr>
            <p:extLst>
              <p:ext uri="{D42A27DB-BD31-4B8C-83A1-F6EECF244321}">
                <p14:modId xmlns:p14="http://schemas.microsoft.com/office/powerpoint/2010/main" val="2912099931"/>
              </p:ext>
            </p:extLst>
          </p:nvPr>
        </p:nvGraphicFramePr>
        <p:xfrm>
          <a:off x="6726238" y="2801938"/>
          <a:ext cx="623887" cy="1066800"/>
        </p:xfrm>
        <a:graphic>
          <a:graphicData uri="http://schemas.openxmlformats.org/presentationml/2006/ole">
            <mc:AlternateContent xmlns:mc="http://schemas.openxmlformats.org/markup-compatibility/2006">
              <mc:Choice xmlns:v="urn:schemas-microsoft-com:vml" Requires="v">
                <p:oleObj spid="_x0000_s11527" name="Equation" r:id="rId4" imgW="228600" imgH="393480" progId="Equation.3">
                  <p:embed/>
                </p:oleObj>
              </mc:Choice>
              <mc:Fallback>
                <p:oleObj name="Equation" r:id="rId4" imgW="228600" imgH="393480" progId="Equation.3">
                  <p:embed/>
                  <p:pic>
                    <p:nvPicPr>
                      <p:cNvPr id="7" name="Object 6"/>
                      <p:cNvPicPr>
                        <a:picLocks noChangeAspect="1" noChangeArrowheads="1"/>
                      </p:cNvPicPr>
                      <p:nvPr/>
                    </p:nvPicPr>
                    <p:blipFill>
                      <a:blip r:embed="rId5"/>
                      <a:srcRect/>
                      <a:stretch>
                        <a:fillRect/>
                      </a:stretch>
                    </p:blipFill>
                    <p:spPr bwMode="auto">
                      <a:xfrm>
                        <a:off x="6726238" y="2801938"/>
                        <a:ext cx="623887" cy="1066800"/>
                      </a:xfrm>
                      <a:prstGeom prst="rect">
                        <a:avLst/>
                      </a:prstGeom>
                      <a:noFill/>
                      <a:ln>
                        <a:noFill/>
                      </a:ln>
                      <a:extLst/>
                    </p:spPr>
                  </p:pic>
                </p:oleObj>
              </mc:Fallback>
            </mc:AlternateContent>
          </a:graphicData>
        </a:graphic>
      </p:graphicFrame>
      <p:graphicFrame>
        <p:nvGraphicFramePr>
          <p:cNvPr id="6" name="Object 5" descr="This is the fraction twenty-eight nineteenths." title="twenty-eight nineteenths"/>
          <p:cNvGraphicFramePr>
            <a:graphicFrameLocks noChangeAspect="1"/>
          </p:cNvGraphicFramePr>
          <p:nvPr>
            <p:extLst>
              <p:ext uri="{D42A27DB-BD31-4B8C-83A1-F6EECF244321}">
                <p14:modId xmlns:p14="http://schemas.microsoft.com/office/powerpoint/2010/main" val="3357717581"/>
              </p:ext>
            </p:extLst>
          </p:nvPr>
        </p:nvGraphicFramePr>
        <p:xfrm>
          <a:off x="5277599" y="2852937"/>
          <a:ext cx="586256" cy="959938"/>
        </p:xfrm>
        <a:graphic>
          <a:graphicData uri="http://schemas.openxmlformats.org/presentationml/2006/ole">
            <mc:AlternateContent xmlns:mc="http://schemas.openxmlformats.org/markup-compatibility/2006">
              <mc:Choice xmlns:v="urn:schemas-microsoft-com:vml" Requires="v">
                <p:oleObj spid="_x0000_s11528" name="Equation" r:id="rId6" imgW="215640" imgH="355320" progId="Equation.3">
                  <p:embed/>
                </p:oleObj>
              </mc:Choice>
              <mc:Fallback>
                <p:oleObj name="Equation" r:id="rId6" imgW="215640" imgH="355320" progId="Equation.3">
                  <p:embed/>
                  <p:pic>
                    <p:nvPicPr>
                      <p:cNvPr id="6" name="Object 5"/>
                      <p:cNvPicPr>
                        <a:picLocks noChangeAspect="1" noChangeArrowheads="1"/>
                      </p:cNvPicPr>
                      <p:nvPr/>
                    </p:nvPicPr>
                    <p:blipFill>
                      <a:blip r:embed="rId7"/>
                      <a:srcRect/>
                      <a:stretch>
                        <a:fillRect/>
                      </a:stretch>
                    </p:blipFill>
                    <p:spPr bwMode="auto">
                      <a:xfrm>
                        <a:off x="5277599" y="2852937"/>
                        <a:ext cx="586256" cy="959938"/>
                      </a:xfrm>
                      <a:prstGeom prst="rect">
                        <a:avLst/>
                      </a:prstGeom>
                      <a:noFill/>
                      <a:ln>
                        <a:noFill/>
                      </a:ln>
                      <a:extLst/>
                    </p:spPr>
                  </p:pic>
                </p:oleObj>
              </mc:Fallback>
            </mc:AlternateContent>
          </a:graphicData>
        </a:graphic>
      </p:graphicFrame>
      <p:graphicFrame>
        <p:nvGraphicFramePr>
          <p:cNvPr id="5" name="Object 4" descr="This is the fraction one and one-half." title="one and one-half"/>
          <p:cNvGraphicFramePr>
            <a:graphicFrameLocks noChangeAspect="1"/>
          </p:cNvGraphicFramePr>
          <p:nvPr>
            <p:extLst>
              <p:ext uri="{D42A27DB-BD31-4B8C-83A1-F6EECF244321}">
                <p14:modId xmlns:p14="http://schemas.microsoft.com/office/powerpoint/2010/main" val="375430888"/>
              </p:ext>
            </p:extLst>
          </p:nvPr>
        </p:nvGraphicFramePr>
        <p:xfrm>
          <a:off x="5474222" y="1727381"/>
          <a:ext cx="389632" cy="657504"/>
        </p:xfrm>
        <a:graphic>
          <a:graphicData uri="http://schemas.openxmlformats.org/presentationml/2006/ole">
            <mc:AlternateContent xmlns:mc="http://schemas.openxmlformats.org/markup-compatibility/2006">
              <mc:Choice xmlns:v="urn:schemas-microsoft-com:vml" Requires="v">
                <p:oleObj spid="_x0000_s11529" name="Equation" r:id="rId8" imgW="203040" imgH="342720" progId="Equation.3">
                  <p:embed/>
                </p:oleObj>
              </mc:Choice>
              <mc:Fallback>
                <p:oleObj name="Equation" r:id="rId8" imgW="203040" imgH="342720" progId="Equation.3">
                  <p:embed/>
                  <p:pic>
                    <p:nvPicPr>
                      <p:cNvPr id="5" name="Object 4"/>
                      <p:cNvPicPr/>
                      <p:nvPr/>
                    </p:nvPicPr>
                    <p:blipFill>
                      <a:blip r:embed="rId9"/>
                      <a:stretch>
                        <a:fillRect/>
                      </a:stretch>
                    </p:blipFill>
                    <p:spPr>
                      <a:xfrm>
                        <a:off x="5474222" y="1727381"/>
                        <a:ext cx="389632" cy="657504"/>
                      </a:xfrm>
                      <a:prstGeom prst="rect">
                        <a:avLst/>
                      </a:prstGeom>
                    </p:spPr>
                  </p:pic>
                </p:oleObj>
              </mc:Fallback>
            </mc:AlternateContent>
          </a:graphicData>
        </a:graphic>
      </p:graphicFrame>
      <p:sp>
        <p:nvSpPr>
          <p:cNvPr id="3" name="Content Placeholder 2"/>
          <p:cNvSpPr>
            <a:spLocks noGrp="1"/>
          </p:cNvSpPr>
          <p:nvPr>
            <p:ph idx="1"/>
          </p:nvPr>
        </p:nvSpPr>
        <p:spPr>
          <a:xfrm>
            <a:off x="1991233" y="1840089"/>
            <a:ext cx="8507288" cy="3420533"/>
          </a:xfrm>
        </p:spPr>
        <p:txBody>
          <a:bodyPr/>
          <a:lstStyle/>
          <a:p>
            <a:pPr marL="0" indent="0">
              <a:buNone/>
            </a:pPr>
            <a:r>
              <a:rPr lang="en-CA" dirty="0"/>
              <a:t>Which is closer to       ? </a:t>
            </a:r>
          </a:p>
          <a:p>
            <a:pPr marL="0" indent="0">
              <a:buNone/>
            </a:pPr>
            <a:endParaRPr lang="en-CA" dirty="0"/>
          </a:p>
          <a:p>
            <a:pPr marL="0" indent="0" algn="ctr">
              <a:buNone/>
            </a:pPr>
            <a:r>
              <a:rPr lang="en-CA" dirty="0"/>
              <a:t>or</a:t>
            </a:r>
          </a:p>
          <a:p>
            <a:pPr marL="0" indent="0" algn="ctr">
              <a:buNone/>
            </a:pPr>
            <a:endParaRPr lang="en-CA" dirty="0"/>
          </a:p>
          <a:p>
            <a:pPr marL="0" indent="0">
              <a:buNone/>
            </a:pPr>
            <a:r>
              <a:rPr lang="en-CA" dirty="0"/>
              <a:t>Explain your thinking.</a:t>
            </a:r>
          </a:p>
        </p:txBody>
      </p:sp>
      <p:sp>
        <p:nvSpPr>
          <p:cNvPr id="2" name="Title 1"/>
          <p:cNvSpPr>
            <a:spLocks noGrp="1"/>
          </p:cNvSpPr>
          <p:nvPr>
            <p:ph type="title"/>
          </p:nvPr>
        </p:nvSpPr>
        <p:spPr/>
        <p:txBody>
          <a:bodyPr/>
          <a:lstStyle/>
          <a:p>
            <a:pPr algn="ctr"/>
            <a:r>
              <a:rPr lang="en-CA" b="1" dirty="0"/>
              <a:t>Comparison Task</a:t>
            </a:r>
          </a:p>
        </p:txBody>
      </p:sp>
    </p:spTree>
    <p:extLst>
      <p:ext uri="{BB962C8B-B14F-4D97-AF65-F5344CB8AC3E}">
        <p14:creationId xmlns:p14="http://schemas.microsoft.com/office/powerpoint/2010/main" val="24364391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descr="This is the fraction three-tenths." title="Three-tenths"/>
          <p:cNvGraphicFramePr>
            <a:graphicFrameLocks noChangeAspect="1"/>
          </p:cNvGraphicFramePr>
          <p:nvPr>
            <p:extLst>
              <p:ext uri="{D42A27DB-BD31-4B8C-83A1-F6EECF244321}">
                <p14:modId xmlns:p14="http://schemas.microsoft.com/office/powerpoint/2010/main" val="2424912893"/>
              </p:ext>
            </p:extLst>
          </p:nvPr>
        </p:nvGraphicFramePr>
        <p:xfrm>
          <a:off x="10020766" y="3804325"/>
          <a:ext cx="768085" cy="1116124"/>
        </p:xfrm>
        <a:graphic>
          <a:graphicData uri="http://schemas.openxmlformats.org/presentationml/2006/ole">
            <mc:AlternateContent xmlns:mc="http://schemas.openxmlformats.org/markup-compatibility/2006">
              <mc:Choice xmlns:v="urn:schemas-microsoft-com:vml" Requires="v">
                <p:oleObj spid="_x0000_s4450" name="Equation" r:id="rId4" imgW="203112" imgH="393529" progId="Equation.3">
                  <p:embed/>
                </p:oleObj>
              </mc:Choice>
              <mc:Fallback>
                <p:oleObj name="Equation" r:id="rId4" imgW="203112"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0766" y="3804325"/>
                        <a:ext cx="768085" cy="11161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descr="This is the fraction three-twelfths." title="Three-twelfths"/>
          <p:cNvGraphicFramePr>
            <a:graphicFrameLocks noChangeAspect="1"/>
          </p:cNvGraphicFramePr>
          <p:nvPr>
            <p:extLst>
              <p:ext uri="{D42A27DB-BD31-4B8C-83A1-F6EECF244321}">
                <p14:modId xmlns:p14="http://schemas.microsoft.com/office/powerpoint/2010/main" val="519440129"/>
              </p:ext>
            </p:extLst>
          </p:nvPr>
        </p:nvGraphicFramePr>
        <p:xfrm>
          <a:off x="8401140" y="3804325"/>
          <a:ext cx="768085" cy="1116124"/>
        </p:xfrm>
        <a:graphic>
          <a:graphicData uri="http://schemas.openxmlformats.org/presentationml/2006/ole">
            <mc:AlternateContent xmlns:mc="http://schemas.openxmlformats.org/markup-compatibility/2006">
              <mc:Choice xmlns:v="urn:schemas-microsoft-com:vml" Requires="v">
                <p:oleObj spid="_x0000_s4451" name="Equation" r:id="rId6" imgW="203112" imgH="393529" progId="Equation.3">
                  <p:embed/>
                </p:oleObj>
              </mc:Choice>
              <mc:Fallback>
                <p:oleObj name="Equation" r:id="rId6" imgW="203112"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140" y="3804325"/>
                        <a:ext cx="768085" cy="11161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623711" y="382828"/>
            <a:ext cx="10515600" cy="1325563"/>
          </a:xfrm>
        </p:spPr>
        <p:txBody>
          <a:bodyPr>
            <a:normAutofit fontScale="90000"/>
          </a:bodyPr>
          <a:lstStyle/>
          <a:p>
            <a:pPr algn="ctr"/>
            <a:r>
              <a:rPr lang="en-CA" dirty="0"/>
              <a:t/>
            </a:r>
            <a:br>
              <a:rPr lang="en-CA" dirty="0"/>
            </a:br>
            <a:r>
              <a:rPr lang="en-CA" dirty="0"/>
              <a:t/>
            </a:r>
            <a:br>
              <a:rPr lang="en-CA" dirty="0"/>
            </a:br>
            <a:r>
              <a:rPr lang="en-CA" dirty="0"/>
              <a:t/>
            </a:r>
            <a:br>
              <a:rPr lang="en-CA" dirty="0"/>
            </a:br>
            <a:r>
              <a:rPr lang="en-CA" sz="4900" b="1" dirty="0">
                <a:solidFill>
                  <a:schemeClr val="tx2"/>
                </a:solidFill>
              </a:rPr>
              <a:t>Which is </a:t>
            </a:r>
            <a:r>
              <a:rPr lang="en-CA" sz="4900" b="1" dirty="0" smtClean="0">
                <a:solidFill>
                  <a:schemeClr val="tx2"/>
                </a:solidFill>
              </a:rPr>
              <a:t>greater? </a:t>
            </a:r>
            <a:r>
              <a:rPr lang="en-CA" dirty="0">
                <a:solidFill>
                  <a:schemeClr val="tx2"/>
                </a:solidFill>
              </a:rPr>
              <a:t/>
            </a:r>
            <a:br>
              <a:rPr lang="en-CA" dirty="0">
                <a:solidFill>
                  <a:schemeClr val="tx2"/>
                </a:solidFill>
              </a:rPr>
            </a:br>
            <a:r>
              <a:rPr lang="en-CA" dirty="0">
                <a:solidFill>
                  <a:schemeClr val="tx2"/>
                </a:solidFill>
              </a:rPr>
              <a:t/>
            </a:r>
            <a:br>
              <a:rPr lang="en-CA" dirty="0">
                <a:solidFill>
                  <a:schemeClr val="tx2"/>
                </a:solidFill>
              </a:rPr>
            </a:br>
            <a:r>
              <a:rPr lang="en-CA" dirty="0">
                <a:solidFill>
                  <a:schemeClr val="tx2"/>
                </a:solidFill>
              </a:rPr>
              <a:t/>
            </a:r>
            <a:br>
              <a:rPr lang="en-CA" dirty="0">
                <a:solidFill>
                  <a:schemeClr val="tx2"/>
                </a:solidFill>
              </a:rPr>
            </a:br>
            <a:r>
              <a:rPr lang="en-CA" dirty="0"/>
              <a:t/>
            </a:r>
            <a:br>
              <a:rPr lang="en-CA" dirty="0"/>
            </a:br>
            <a:r>
              <a:rPr lang="en-CA" dirty="0"/>
              <a:t>    </a:t>
            </a:r>
          </a:p>
        </p:txBody>
      </p:sp>
      <p:sp>
        <p:nvSpPr>
          <p:cNvPr id="8" name="Content Placeholder 7"/>
          <p:cNvSpPr>
            <a:spLocks noGrp="1"/>
          </p:cNvSpPr>
          <p:nvPr>
            <p:ph idx="4294967295"/>
          </p:nvPr>
        </p:nvSpPr>
        <p:spPr>
          <a:xfrm>
            <a:off x="1414798" y="4179973"/>
            <a:ext cx="11342687" cy="3240087"/>
          </a:xfrm>
        </p:spPr>
        <p:txBody>
          <a:bodyPr>
            <a:normAutofit/>
          </a:bodyPr>
          <a:lstStyle/>
          <a:p>
            <a:pPr marL="0" indent="0" algn="ctr">
              <a:buNone/>
            </a:pPr>
            <a:r>
              <a:rPr lang="en-CA" sz="4000" dirty="0">
                <a:ea typeface="+mj-ea"/>
                <a:cs typeface="+mj-cs"/>
              </a:rPr>
              <a:t>Which is greater :      or     </a:t>
            </a:r>
            <a:br>
              <a:rPr lang="en-CA" sz="4000" dirty="0">
                <a:ea typeface="+mj-ea"/>
                <a:cs typeface="+mj-cs"/>
              </a:rPr>
            </a:br>
            <a:r>
              <a:rPr lang="en-CA" sz="4000" dirty="0">
                <a:ea typeface="+mj-ea"/>
                <a:cs typeface="+mj-cs"/>
              </a:rPr>
              <a:t/>
            </a:r>
            <a:br>
              <a:rPr lang="en-CA" sz="4000" dirty="0">
                <a:ea typeface="+mj-ea"/>
                <a:cs typeface="+mj-cs"/>
              </a:rPr>
            </a:br>
            <a:r>
              <a:rPr lang="en-CA" sz="4000" dirty="0">
                <a:ea typeface="+mj-ea"/>
                <a:cs typeface="+mj-cs"/>
              </a:rPr>
              <a:t>How do you know?  </a:t>
            </a:r>
            <a:br>
              <a:rPr lang="en-CA" sz="4000" dirty="0">
                <a:ea typeface="+mj-ea"/>
                <a:cs typeface="+mj-cs"/>
              </a:rPr>
            </a:br>
            <a:r>
              <a:rPr lang="en-CA" sz="4000" dirty="0">
                <a:latin typeface="+mj-lt"/>
                <a:ea typeface="+mj-ea"/>
                <a:cs typeface="+mj-cs"/>
              </a:rPr>
              <a:t>   </a:t>
            </a:r>
            <a:br>
              <a:rPr lang="en-CA" sz="4000" dirty="0">
                <a:latin typeface="+mj-lt"/>
                <a:ea typeface="+mj-ea"/>
                <a:cs typeface="+mj-cs"/>
              </a:rPr>
            </a:br>
            <a:r>
              <a:rPr lang="en-CA" dirty="0"/>
              <a:t/>
            </a:r>
            <a:br>
              <a:rPr lang="en-CA" dirty="0"/>
            </a:br>
            <a:endParaRPr lang="en-CA" dirty="0"/>
          </a:p>
        </p:txBody>
      </p:sp>
      <p:graphicFrame>
        <p:nvGraphicFramePr>
          <p:cNvPr id="5" name="Object 4" descr="This is the fraction five-eighths." title="five-eighhs "/>
          <p:cNvGraphicFramePr>
            <a:graphicFrameLocks noChangeAspect="1"/>
          </p:cNvGraphicFramePr>
          <p:nvPr>
            <p:extLst>
              <p:ext uri="{D42A27DB-BD31-4B8C-83A1-F6EECF244321}">
                <p14:modId xmlns:p14="http://schemas.microsoft.com/office/powerpoint/2010/main" val="1842273739"/>
              </p:ext>
            </p:extLst>
          </p:nvPr>
        </p:nvGraphicFramePr>
        <p:xfrm>
          <a:off x="6360346" y="1626340"/>
          <a:ext cx="480053" cy="1014657"/>
        </p:xfrm>
        <a:graphic>
          <a:graphicData uri="http://schemas.openxmlformats.org/presentationml/2006/ole">
            <mc:AlternateContent xmlns:mc="http://schemas.openxmlformats.org/markup-compatibility/2006">
              <mc:Choice xmlns:v="urn:schemas-microsoft-com:vml" Requires="v">
                <p:oleObj spid="_x0000_s4452" name="Equation" r:id="rId8" imgW="139639" imgH="393529" progId="Equation.3">
                  <p:embed/>
                </p:oleObj>
              </mc:Choice>
              <mc:Fallback>
                <p:oleObj name="Equation" r:id="rId8" imgW="139639"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0346" y="1626340"/>
                        <a:ext cx="480053" cy="10146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descr="This is the fraction seven-eighths." title="seven-eighths"/>
          <p:cNvGraphicFramePr>
            <a:graphicFrameLocks noChangeAspect="1"/>
          </p:cNvGraphicFramePr>
          <p:nvPr>
            <p:extLst>
              <p:ext uri="{D42A27DB-BD31-4B8C-83A1-F6EECF244321}">
                <p14:modId xmlns:p14="http://schemas.microsoft.com/office/powerpoint/2010/main" val="3530617811"/>
              </p:ext>
            </p:extLst>
          </p:nvPr>
        </p:nvGraphicFramePr>
        <p:xfrm>
          <a:off x="4784609" y="1680890"/>
          <a:ext cx="768085" cy="960107"/>
        </p:xfrm>
        <a:graphic>
          <a:graphicData uri="http://schemas.openxmlformats.org/presentationml/2006/ole">
            <mc:AlternateContent xmlns:mc="http://schemas.openxmlformats.org/markup-compatibility/2006">
              <mc:Choice xmlns:v="urn:schemas-microsoft-com:vml" Requires="v">
                <p:oleObj spid="_x0000_s4453" name="Equation" r:id="rId10" imgW="152334" imgH="393529" progId="Equation.3">
                  <p:embed/>
                </p:oleObj>
              </mc:Choice>
              <mc:Fallback>
                <p:oleObj name="Equation" r:id="rId10" imgW="152334"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4609" y="1680890"/>
                        <a:ext cx="768085" cy="9601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7"/>
          <p:cNvSpPr txBox="1">
            <a:spLocks/>
          </p:cNvSpPr>
          <p:nvPr/>
        </p:nvSpPr>
        <p:spPr>
          <a:xfrm>
            <a:off x="-872067" y="1790442"/>
            <a:ext cx="8308922" cy="3240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b="0" i="0" u="none"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4000" dirty="0" smtClean="0">
                <a:ea typeface="+mj-ea"/>
                <a:cs typeface="+mj-cs"/>
              </a:rPr>
              <a:t>Which is greater :      or     </a:t>
            </a:r>
            <a:br>
              <a:rPr lang="en-CA" sz="4000" dirty="0" smtClean="0">
                <a:ea typeface="+mj-ea"/>
                <a:cs typeface="+mj-cs"/>
              </a:rPr>
            </a:br>
            <a:r>
              <a:rPr lang="en-CA" sz="4000" dirty="0" smtClean="0">
                <a:ea typeface="+mj-ea"/>
                <a:cs typeface="+mj-cs"/>
              </a:rPr>
              <a:t/>
            </a:r>
            <a:br>
              <a:rPr lang="en-CA" sz="4000" dirty="0" smtClean="0">
                <a:ea typeface="+mj-ea"/>
                <a:cs typeface="+mj-cs"/>
              </a:rPr>
            </a:br>
            <a:r>
              <a:rPr lang="en-CA" sz="4000" dirty="0" smtClean="0">
                <a:ea typeface="+mj-ea"/>
                <a:cs typeface="+mj-cs"/>
              </a:rPr>
              <a:t>How do you know?  </a:t>
            </a:r>
            <a:br>
              <a:rPr lang="en-CA" sz="4000" dirty="0" smtClean="0">
                <a:ea typeface="+mj-ea"/>
                <a:cs typeface="+mj-cs"/>
              </a:rPr>
            </a:br>
            <a:r>
              <a:rPr lang="en-CA" sz="4000" dirty="0" smtClean="0">
                <a:latin typeface="+mj-lt"/>
                <a:ea typeface="+mj-ea"/>
                <a:cs typeface="+mj-cs"/>
              </a:rPr>
              <a:t>   </a:t>
            </a:r>
            <a:br>
              <a:rPr lang="en-CA" sz="4000" dirty="0" smtClean="0">
                <a:latin typeface="+mj-lt"/>
                <a:ea typeface="+mj-ea"/>
                <a:cs typeface="+mj-cs"/>
              </a:rPr>
            </a:br>
            <a:r>
              <a:rPr lang="en-CA" dirty="0" smtClean="0"/>
              <a:t/>
            </a:r>
            <a:br>
              <a:rPr lang="en-CA" dirty="0" smtClean="0"/>
            </a:br>
            <a:endParaRPr lang="en-CA" dirty="0"/>
          </a:p>
        </p:txBody>
      </p:sp>
    </p:spTree>
    <p:extLst>
      <p:ext uri="{BB962C8B-B14F-4D97-AF65-F5344CB8AC3E}">
        <p14:creationId xmlns:p14="http://schemas.microsoft.com/office/powerpoint/2010/main" val="172017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3446" y="4653136"/>
            <a:ext cx="10561173" cy="1477328"/>
          </a:xfrm>
          <a:prstGeom prst="rect">
            <a:avLst/>
          </a:prstGeom>
          <a:noFill/>
        </p:spPr>
        <p:txBody>
          <a:bodyPr wrap="square" rtlCol="0">
            <a:spAutoFit/>
          </a:bodyPr>
          <a:lstStyle/>
          <a:p>
            <a:r>
              <a:rPr lang="en-CA" dirty="0"/>
              <a:t>For further information about the benefits of multiple solutions, see:</a:t>
            </a:r>
          </a:p>
          <a:p>
            <a:r>
              <a:rPr lang="en-CA" dirty="0"/>
              <a:t>Journal for Research in Mathematics Education (NCTM)</a:t>
            </a:r>
          </a:p>
          <a:p>
            <a:r>
              <a:rPr lang="en-CA" dirty="0"/>
              <a:t>July 2014</a:t>
            </a:r>
          </a:p>
          <a:p>
            <a:r>
              <a:rPr lang="en-CA" i="1" dirty="0"/>
              <a:t>Do Multiple Solutions Matter? Prompting Multiple Solutions, Interest, Competence and Autonomy</a:t>
            </a:r>
          </a:p>
          <a:p>
            <a:r>
              <a:rPr lang="en-CA" i="1" dirty="0"/>
              <a:t>Stanislaw </a:t>
            </a:r>
            <a:r>
              <a:rPr lang="en-CA" i="1" dirty="0" err="1"/>
              <a:t>Schukajlow</a:t>
            </a:r>
            <a:r>
              <a:rPr lang="en-CA" i="1" dirty="0"/>
              <a:t> and Andre Krug</a:t>
            </a:r>
          </a:p>
        </p:txBody>
      </p:sp>
      <p:graphicFrame>
        <p:nvGraphicFramePr>
          <p:cNvPr id="6" name="Object 5" descr="This is the fraction one-half." title="One-half"/>
          <p:cNvGraphicFramePr>
            <a:graphicFrameLocks noChangeAspect="1"/>
          </p:cNvGraphicFramePr>
          <p:nvPr>
            <p:extLst>
              <p:ext uri="{D42A27DB-BD31-4B8C-83A1-F6EECF244321}">
                <p14:modId xmlns:p14="http://schemas.microsoft.com/office/powerpoint/2010/main" val="1127373941"/>
              </p:ext>
            </p:extLst>
          </p:nvPr>
        </p:nvGraphicFramePr>
        <p:xfrm>
          <a:off x="6935969" y="1600985"/>
          <a:ext cx="576064" cy="1116124"/>
        </p:xfrm>
        <a:graphic>
          <a:graphicData uri="http://schemas.openxmlformats.org/presentationml/2006/ole">
            <mc:AlternateContent xmlns:mc="http://schemas.openxmlformats.org/markup-compatibility/2006">
              <mc:Choice xmlns:v="urn:schemas-microsoft-com:vml" Requires="v">
                <p:oleObj spid="_x0000_s5300" name="Equation" r:id="rId4" imgW="152334" imgH="393529" progId="Equation.3">
                  <p:embed/>
                </p:oleObj>
              </mc:Choice>
              <mc:Fallback>
                <p:oleObj name="Equation" r:id="rId4" imgW="152334"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5969" y="1600985"/>
                        <a:ext cx="576064" cy="11161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descr="This is the fraction eight-twelfths." title="eight-twelfths"/>
          <p:cNvGraphicFramePr>
            <a:graphicFrameLocks noChangeAspect="1"/>
          </p:cNvGraphicFramePr>
          <p:nvPr>
            <p:extLst>
              <p:ext uri="{D42A27DB-BD31-4B8C-83A1-F6EECF244321}">
                <p14:modId xmlns:p14="http://schemas.microsoft.com/office/powerpoint/2010/main" val="137211067"/>
              </p:ext>
            </p:extLst>
          </p:nvPr>
        </p:nvGraphicFramePr>
        <p:xfrm>
          <a:off x="5320556" y="1618007"/>
          <a:ext cx="672075" cy="1082080"/>
        </p:xfrm>
        <a:graphic>
          <a:graphicData uri="http://schemas.openxmlformats.org/presentationml/2006/ole">
            <mc:AlternateContent xmlns:mc="http://schemas.openxmlformats.org/markup-compatibility/2006">
              <mc:Choice xmlns:v="urn:schemas-microsoft-com:vml" Requires="v">
                <p:oleObj spid="_x0000_s5301" name="Equation" r:id="rId6" imgW="203112" imgH="393529" progId="Equation.3">
                  <p:embed/>
                </p:oleObj>
              </mc:Choice>
              <mc:Fallback>
                <p:oleObj name="Equation" r:id="rId6" imgW="203112"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0556" y="1618007"/>
                        <a:ext cx="672075" cy="1082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87022" y="1374524"/>
            <a:ext cx="11343051" cy="3629772"/>
          </a:xfrm>
        </p:spPr>
        <p:txBody>
          <a:bodyPr>
            <a:normAutofit/>
          </a:bodyPr>
          <a:lstStyle/>
          <a:p>
            <a:r>
              <a:rPr lang="en-CA" dirty="0">
                <a:solidFill>
                  <a:schemeClr val="tx2"/>
                </a:solidFill>
              </a:rPr>
              <a:t>Which is greater :      or      ?</a:t>
            </a:r>
            <a:br>
              <a:rPr lang="en-CA" dirty="0">
                <a:solidFill>
                  <a:schemeClr val="tx2"/>
                </a:solidFill>
              </a:rPr>
            </a:br>
            <a:r>
              <a:rPr lang="en-CA" dirty="0">
                <a:solidFill>
                  <a:schemeClr val="tx2"/>
                </a:solidFill>
              </a:rPr>
              <a:t/>
            </a:r>
            <a:br>
              <a:rPr lang="en-CA" dirty="0">
                <a:solidFill>
                  <a:schemeClr val="tx2"/>
                </a:solidFill>
              </a:rPr>
            </a:br>
            <a:r>
              <a:rPr lang="en-CA" dirty="0">
                <a:solidFill>
                  <a:schemeClr val="tx2"/>
                </a:solidFill>
              </a:rPr>
              <a:t>Explain your answer in </a:t>
            </a:r>
            <a:br>
              <a:rPr lang="en-CA" dirty="0">
                <a:solidFill>
                  <a:schemeClr val="tx2"/>
                </a:solidFill>
              </a:rPr>
            </a:br>
            <a:r>
              <a:rPr lang="en-CA" dirty="0">
                <a:solidFill>
                  <a:schemeClr val="tx2"/>
                </a:solidFill>
              </a:rPr>
              <a:t>two different ways.</a:t>
            </a:r>
          </a:p>
        </p:txBody>
      </p:sp>
      <p:sp>
        <p:nvSpPr>
          <p:cNvPr id="7" name="Title 1"/>
          <p:cNvSpPr txBox="1">
            <a:spLocks/>
          </p:cNvSpPr>
          <p:nvPr/>
        </p:nvSpPr>
        <p:spPr>
          <a:xfrm>
            <a:off x="623711" y="382828"/>
            <a:ext cx="10515600" cy="132556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b="0" i="0" u="none" kern="1200">
                <a:solidFill>
                  <a:schemeClr val="accent5">
                    <a:lumMod val="50000"/>
                  </a:schemeClr>
                </a:solidFill>
                <a:latin typeface="Trebuchet MS" panose="020B0603020202020204" pitchFamily="34" charset="0"/>
                <a:ea typeface="+mj-ea"/>
                <a:cs typeface="+mj-cs"/>
              </a:defRPr>
            </a:lvl1pPr>
          </a:lstStyle>
          <a:p>
            <a:pPr algn="ctr"/>
            <a:r>
              <a:rPr lang="en-CA" dirty="0" smtClean="0"/>
              <a:t/>
            </a:r>
            <a:br>
              <a:rPr lang="en-CA" dirty="0" smtClean="0"/>
            </a:br>
            <a:r>
              <a:rPr lang="en-CA" dirty="0" smtClean="0"/>
              <a:t/>
            </a:r>
            <a:br>
              <a:rPr lang="en-CA" dirty="0" smtClean="0"/>
            </a:br>
            <a:r>
              <a:rPr lang="en-CA" dirty="0" smtClean="0"/>
              <a:t/>
            </a:r>
            <a:br>
              <a:rPr lang="en-CA" dirty="0" smtClean="0"/>
            </a:br>
            <a:r>
              <a:rPr lang="en-CA" sz="17600" b="1" dirty="0" smtClean="0"/>
              <a:t>Which is greater? (Continued)</a:t>
            </a:r>
            <a:br>
              <a:rPr lang="en-CA" sz="17600" b="1" dirty="0" smtClean="0"/>
            </a:br>
            <a:r>
              <a:rPr lang="en-CA" dirty="0" smtClean="0"/>
              <a:t/>
            </a:r>
            <a:br>
              <a:rPr lang="en-CA" dirty="0" smtClean="0"/>
            </a:br>
            <a:r>
              <a:rPr lang="en-CA" dirty="0" smtClean="0"/>
              <a:t>    </a:t>
            </a:r>
            <a:endParaRPr lang="en-CA" dirty="0"/>
          </a:p>
        </p:txBody>
      </p:sp>
    </p:spTree>
    <p:extLst>
      <p:ext uri="{BB962C8B-B14F-4D97-AF65-F5344CB8AC3E}">
        <p14:creationId xmlns:p14="http://schemas.microsoft.com/office/powerpoint/2010/main" val="37897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2" y="0"/>
            <a:ext cx="10515600" cy="1325563"/>
          </a:xfrm>
        </p:spPr>
        <p:txBody>
          <a:bodyPr/>
          <a:lstStyle/>
          <a:p>
            <a:pPr algn="ctr"/>
            <a:r>
              <a:rPr lang="en-CA" b="1" dirty="0"/>
              <a:t>Agenda</a:t>
            </a:r>
          </a:p>
        </p:txBody>
      </p:sp>
      <p:graphicFrame>
        <p:nvGraphicFramePr>
          <p:cNvPr id="5" name="Content Placeholder 4" descr="This is a table to communicate the agenda. There are two columns. The first column includes the activity and the seoncd includes the intended audience." title="Agenda"/>
          <p:cNvGraphicFramePr>
            <a:graphicFrameLocks noGrp="1"/>
          </p:cNvGraphicFramePr>
          <p:nvPr>
            <p:ph idx="1"/>
            <p:extLst>
              <p:ext uri="{D42A27DB-BD31-4B8C-83A1-F6EECF244321}">
                <p14:modId xmlns:p14="http://schemas.microsoft.com/office/powerpoint/2010/main" val="2956289117"/>
              </p:ext>
            </p:extLst>
          </p:nvPr>
        </p:nvGraphicFramePr>
        <p:xfrm>
          <a:off x="2219530" y="1325563"/>
          <a:ext cx="8240416" cy="4663440"/>
        </p:xfrm>
        <a:graphic>
          <a:graphicData uri="http://schemas.openxmlformats.org/drawingml/2006/table">
            <a:tbl>
              <a:tblPr firstRow="1" bandRow="1">
                <a:tableStyleId>{5C22544A-7EE6-4342-B048-85BDC9FD1C3A}</a:tableStyleId>
              </a:tblPr>
              <a:tblGrid>
                <a:gridCol w="5201812">
                  <a:extLst>
                    <a:ext uri="{9D8B030D-6E8A-4147-A177-3AD203B41FA5}">
                      <a16:colId xmlns:a16="http://schemas.microsoft.com/office/drawing/2014/main" xmlns="" val="20000"/>
                    </a:ext>
                  </a:extLst>
                </a:gridCol>
                <a:gridCol w="3038604">
                  <a:extLst>
                    <a:ext uri="{9D8B030D-6E8A-4147-A177-3AD203B41FA5}">
                      <a16:colId xmlns:a16="http://schemas.microsoft.com/office/drawing/2014/main" xmlns="" val="20001"/>
                    </a:ext>
                  </a:extLst>
                </a:gridCol>
              </a:tblGrid>
              <a:tr h="409432">
                <a:tc>
                  <a:txBody>
                    <a:bodyPr/>
                    <a:lstStyle/>
                    <a:p>
                      <a:endParaRPr lang="en-CA" sz="2800" dirty="0"/>
                    </a:p>
                  </a:txBody>
                  <a:tcPr marL="141025" marR="141025"/>
                </a:tc>
                <a:tc>
                  <a:txBody>
                    <a:bodyPr/>
                    <a:lstStyle/>
                    <a:p>
                      <a:r>
                        <a:rPr lang="en-CA" sz="1800" dirty="0"/>
                        <a:t>Intended Audience</a:t>
                      </a:r>
                    </a:p>
                  </a:txBody>
                  <a:tcPr marL="141025" marR="141025"/>
                </a:tc>
                <a:extLst>
                  <a:ext uri="{0D108BD9-81ED-4DB2-BD59-A6C34878D82A}">
                    <a16:rowId xmlns:a16="http://schemas.microsoft.com/office/drawing/2014/main" xmlns="" val="10000"/>
                  </a:ext>
                </a:extLst>
              </a:tr>
              <a:tr h="442281">
                <a:tc>
                  <a:txBody>
                    <a:bodyPr/>
                    <a:lstStyle/>
                    <a:p>
                      <a:r>
                        <a:rPr lang="en-CA" sz="2800" dirty="0">
                          <a:solidFill>
                            <a:schemeClr val="tx1"/>
                          </a:solidFill>
                        </a:rPr>
                        <a:t>Activity: Pre session table task</a:t>
                      </a:r>
                    </a:p>
                  </a:txBody>
                  <a:tcPr marL="141025" marR="141025"/>
                </a:tc>
                <a:tc>
                  <a:txBody>
                    <a:bodyPr/>
                    <a:lstStyle/>
                    <a:p>
                      <a:r>
                        <a:rPr lang="en-CA" sz="2800" dirty="0"/>
                        <a:t>Student</a:t>
                      </a:r>
                    </a:p>
                  </a:txBody>
                  <a:tcPr marL="141025" marR="141025"/>
                </a:tc>
                <a:extLst>
                  <a:ext uri="{0D108BD9-81ED-4DB2-BD59-A6C34878D82A}">
                    <a16:rowId xmlns:a16="http://schemas.microsoft.com/office/drawing/2014/main" xmlns="" val="10001"/>
                  </a:ext>
                </a:extLst>
              </a:tr>
              <a:tr h="442281">
                <a:tc>
                  <a:txBody>
                    <a:bodyPr/>
                    <a:lstStyle/>
                    <a:p>
                      <a:r>
                        <a:rPr lang="en-CA" sz="2800" dirty="0">
                          <a:solidFill>
                            <a:schemeClr val="tx1"/>
                          </a:solidFill>
                        </a:rPr>
                        <a:t>Overview of the Research</a:t>
                      </a:r>
                    </a:p>
                  </a:txBody>
                  <a:tcPr marL="141025" marR="141025"/>
                </a:tc>
                <a:tc>
                  <a:txBody>
                    <a:bodyPr/>
                    <a:lstStyle/>
                    <a:p>
                      <a:r>
                        <a:rPr lang="en-CA" sz="2800" dirty="0"/>
                        <a:t>Educator</a:t>
                      </a:r>
                    </a:p>
                  </a:txBody>
                  <a:tcPr marL="141025" marR="141025"/>
                </a:tc>
                <a:extLst>
                  <a:ext uri="{0D108BD9-81ED-4DB2-BD59-A6C34878D82A}">
                    <a16:rowId xmlns:a16="http://schemas.microsoft.com/office/drawing/2014/main" xmlns="" val="917076232"/>
                  </a:ext>
                </a:extLst>
              </a:tr>
              <a:tr h="442281">
                <a:tc>
                  <a:txBody>
                    <a:bodyPr/>
                    <a:lstStyle/>
                    <a:p>
                      <a:r>
                        <a:rPr lang="en-CA" sz="2800" dirty="0">
                          <a:solidFill>
                            <a:schemeClr val="tx1"/>
                          </a:solidFill>
                        </a:rPr>
                        <a:t>Activity: Partitioning Rectangles</a:t>
                      </a:r>
                    </a:p>
                  </a:txBody>
                  <a:tcPr marL="141025" marR="141025"/>
                </a:tc>
                <a:tc>
                  <a:txBody>
                    <a:bodyPr/>
                    <a:lstStyle/>
                    <a:p>
                      <a:r>
                        <a:rPr lang="en-CA" sz="2800" dirty="0"/>
                        <a:t>Student</a:t>
                      </a:r>
                    </a:p>
                  </a:txBody>
                  <a:tcPr marL="141025" marR="141025"/>
                </a:tc>
                <a:extLst>
                  <a:ext uri="{0D108BD9-81ED-4DB2-BD59-A6C34878D82A}">
                    <a16:rowId xmlns:a16="http://schemas.microsoft.com/office/drawing/2014/main" xmlns="" val="10002"/>
                  </a:ext>
                </a:extLst>
              </a:tr>
              <a:tr h="442281">
                <a:tc>
                  <a:txBody>
                    <a:bodyPr/>
                    <a:lstStyle/>
                    <a:p>
                      <a:r>
                        <a:rPr lang="en-CA" sz="2800" baseline="0" dirty="0">
                          <a:solidFill>
                            <a:schemeClr val="tx1"/>
                          </a:solidFill>
                        </a:rPr>
                        <a:t>Using number lines</a:t>
                      </a:r>
                      <a:endParaRPr lang="en-CA" sz="2800" dirty="0">
                        <a:solidFill>
                          <a:schemeClr val="tx1"/>
                        </a:solidFill>
                      </a:endParaRPr>
                    </a:p>
                  </a:txBody>
                  <a:tcPr marL="141025" marR="141025"/>
                </a:tc>
                <a:tc>
                  <a:txBody>
                    <a:bodyPr/>
                    <a:lstStyle/>
                    <a:p>
                      <a:r>
                        <a:rPr lang="en-CA" sz="2800" dirty="0"/>
                        <a:t>Educator/Student</a:t>
                      </a:r>
                    </a:p>
                  </a:txBody>
                  <a:tcPr marL="141025" marR="141025"/>
                </a:tc>
                <a:extLst>
                  <a:ext uri="{0D108BD9-81ED-4DB2-BD59-A6C34878D82A}">
                    <a16:rowId xmlns:a16="http://schemas.microsoft.com/office/drawing/2014/main" xmlns="" val="10003"/>
                  </a:ext>
                </a:extLst>
              </a:tr>
              <a:tr h="442281">
                <a:tc>
                  <a:txBody>
                    <a:bodyPr/>
                    <a:lstStyle/>
                    <a:p>
                      <a:r>
                        <a:rPr lang="en-CA" sz="2800" dirty="0">
                          <a:solidFill>
                            <a:schemeClr val="tx1"/>
                          </a:solidFill>
                        </a:rPr>
                        <a:t>Understanding equivalency</a:t>
                      </a:r>
                    </a:p>
                  </a:txBody>
                  <a:tcPr marL="141025" marR="141025"/>
                </a:tc>
                <a:tc>
                  <a:txBody>
                    <a:bodyPr/>
                    <a:lstStyle/>
                    <a:p>
                      <a:r>
                        <a:rPr lang="en-CA" sz="2800" dirty="0"/>
                        <a:t>Educator/Student</a:t>
                      </a:r>
                    </a:p>
                  </a:txBody>
                  <a:tcPr marL="141025" marR="141025"/>
                </a:tc>
                <a:extLst>
                  <a:ext uri="{0D108BD9-81ED-4DB2-BD59-A6C34878D82A}">
                    <a16:rowId xmlns:a16="http://schemas.microsoft.com/office/drawing/2014/main" xmlns="" val="10006"/>
                  </a:ext>
                </a:extLst>
              </a:tr>
              <a:tr h="442281">
                <a:tc>
                  <a:txBody>
                    <a:bodyPr/>
                    <a:lstStyle/>
                    <a:p>
                      <a:r>
                        <a:rPr lang="en-CA" sz="2800" dirty="0">
                          <a:solidFill>
                            <a:schemeClr val="tx1"/>
                          </a:solidFill>
                        </a:rPr>
                        <a:t>Understanding density</a:t>
                      </a:r>
                    </a:p>
                  </a:txBody>
                  <a:tcPr marL="141025" marR="141025"/>
                </a:tc>
                <a:tc>
                  <a:txBody>
                    <a:bodyPr/>
                    <a:lstStyle/>
                    <a:p>
                      <a:r>
                        <a:rPr lang="en-CA" sz="2800" dirty="0"/>
                        <a:t>Educator/Student</a:t>
                      </a:r>
                    </a:p>
                  </a:txBody>
                  <a:tcPr marL="141025" marR="141025"/>
                </a:tc>
                <a:extLst>
                  <a:ext uri="{0D108BD9-81ED-4DB2-BD59-A6C34878D82A}">
                    <a16:rowId xmlns:a16="http://schemas.microsoft.com/office/drawing/2014/main" xmlns="" val="10008"/>
                  </a:ext>
                </a:extLst>
              </a:tr>
              <a:tr h="442281">
                <a:tc>
                  <a:txBody>
                    <a:bodyPr/>
                    <a:lstStyle/>
                    <a:p>
                      <a:r>
                        <a:rPr lang="en-CA" sz="2800" dirty="0">
                          <a:solidFill>
                            <a:schemeClr val="tx1"/>
                          </a:solidFill>
                        </a:rPr>
                        <a:t>Curriculum connections task</a:t>
                      </a:r>
                    </a:p>
                  </a:txBody>
                  <a:tcPr marL="141025" marR="141025"/>
                </a:tc>
                <a:tc>
                  <a:txBody>
                    <a:bodyPr/>
                    <a:lstStyle/>
                    <a:p>
                      <a:r>
                        <a:rPr lang="en-CA" sz="2800" dirty="0"/>
                        <a:t>Educator</a:t>
                      </a:r>
                    </a:p>
                  </a:txBody>
                  <a:tcPr marL="141025" marR="141025"/>
                </a:tc>
                <a:extLst>
                  <a:ext uri="{0D108BD9-81ED-4DB2-BD59-A6C34878D82A}">
                    <a16:rowId xmlns:a16="http://schemas.microsoft.com/office/drawing/2014/main" xmlns="" val="10009"/>
                  </a:ext>
                </a:extLst>
              </a:tr>
              <a:tr h="442281">
                <a:tc>
                  <a:txBody>
                    <a:bodyPr/>
                    <a:lstStyle/>
                    <a:p>
                      <a:r>
                        <a:rPr lang="en-CA" sz="2800" dirty="0">
                          <a:solidFill>
                            <a:schemeClr val="tx1"/>
                          </a:solidFill>
                        </a:rPr>
                        <a:t>Activity: Exploring mathies.ca</a:t>
                      </a:r>
                    </a:p>
                  </a:txBody>
                  <a:tcPr marL="141025" marR="141025"/>
                </a:tc>
                <a:tc>
                  <a:txBody>
                    <a:bodyPr/>
                    <a:lstStyle/>
                    <a:p>
                      <a:r>
                        <a:rPr lang="en-CA" sz="2800" dirty="0"/>
                        <a:t>Educator</a:t>
                      </a:r>
                    </a:p>
                  </a:txBody>
                  <a:tcPr marL="141025" marR="141025"/>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40918793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descr="This is a set of twelve fractions to be placed on a number line." title="Fractions to place on Number Line"/>
              <p:cNvGraphicFramePr>
                <a:graphicFrameLocks noGrp="1"/>
              </p:cNvGraphicFramePr>
              <p:nvPr>
                <p:extLst>
                  <p:ext uri="{D42A27DB-BD31-4B8C-83A1-F6EECF244321}">
                    <p14:modId xmlns:p14="http://schemas.microsoft.com/office/powerpoint/2010/main" val="2213255740"/>
                  </p:ext>
                </p:extLst>
              </p:nvPr>
            </p:nvGraphicFramePr>
            <p:xfrm>
              <a:off x="1967541" y="2420889"/>
              <a:ext cx="8128002" cy="180020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900801">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1</m:t>
                                    </m:r>
                                  </m:num>
                                  <m:den>
                                    <m:r>
                                      <a:rPr lang="en-US" sz="1800" smtClean="0">
                                        <a:solidFill>
                                          <a:schemeClr val="tx2"/>
                                        </a:solidFill>
                                        <a:latin typeface="Cambria Math"/>
                                      </a:rPr>
                                      <m:t>2</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15</m:t>
                                    </m:r>
                                  </m:num>
                                  <m:den>
                                    <m:r>
                                      <a:rPr lang="en-US" sz="1800" smtClean="0">
                                        <a:solidFill>
                                          <a:schemeClr val="tx2"/>
                                        </a:solidFill>
                                        <a:latin typeface="Cambria Math"/>
                                      </a:rPr>
                                      <m:t>20</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10</m:t>
                                    </m:r>
                                  </m:num>
                                  <m:den>
                                    <m:r>
                                      <a:rPr lang="en-US" sz="1800" smtClean="0">
                                        <a:solidFill>
                                          <a:schemeClr val="tx2"/>
                                        </a:solidFill>
                                        <a:latin typeface="Cambria Math"/>
                                      </a:rPr>
                                      <m:t>3</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2</m:t>
                                    </m:r>
                                  </m:num>
                                  <m:den>
                                    <m:r>
                                      <a:rPr lang="en-US" sz="1800">
                                        <a:solidFill>
                                          <a:schemeClr val="tx2"/>
                                        </a:solidFill>
                                        <a:latin typeface="Cambria Math"/>
                                      </a:rPr>
                                      <m:t>2</m:t>
                                    </m:r>
                                  </m:den>
                                </m:f>
                              </m:oMath>
                            </m:oMathPara>
                          </a14:m>
                          <a:endParaRPr lang="en-CA" sz="1800" dirty="0">
                            <a:solidFill>
                              <a:schemeClr val="tx2"/>
                            </a:solidFill>
                          </a:endParaRPr>
                        </a:p>
                      </a:txBody>
                      <a:tcPr marL="121920" marR="121920"/>
                    </a:tc>
                    <a:tc>
                      <a:txBody>
                        <a:bodyPr/>
                        <a:lstStyle/>
                        <a:p>
                          <a:pPr algn="ctr"/>
                          <a:r>
                            <a:rPr lang="en-CA" sz="1800" dirty="0">
                              <a:solidFill>
                                <a:schemeClr val="tx2"/>
                              </a:solidFill>
                            </a:rPr>
                            <a:t>1</a:t>
                          </a:r>
                          <a14:m>
                            <m:oMath xmlns:m="http://schemas.openxmlformats.org/officeDocument/2006/math">
                              <m:f>
                                <m:fPr>
                                  <m:ctrlPr>
                                    <a:rPr lang="en-CA" sz="1800" i="1">
                                      <a:solidFill>
                                        <a:schemeClr val="tx2"/>
                                      </a:solidFill>
                                      <a:latin typeface="Cambria Math" panose="02040503050406030204" pitchFamily="18" charset="0"/>
                                    </a:rPr>
                                  </m:ctrlPr>
                                </m:fPr>
                                <m:num>
                                  <m:r>
                                    <a:rPr lang="en-US" sz="1800" smtClean="0">
                                      <a:solidFill>
                                        <a:schemeClr val="tx2"/>
                                      </a:solidFill>
                                      <a:latin typeface="Cambria Math"/>
                                    </a:rPr>
                                    <m:t>5</m:t>
                                  </m:r>
                                </m:num>
                                <m:den>
                                  <m:r>
                                    <a:rPr lang="en-US" sz="1800" smtClean="0">
                                      <a:solidFill>
                                        <a:schemeClr val="tx2"/>
                                      </a:solidFill>
                                      <a:latin typeface="Cambria Math"/>
                                    </a:rPr>
                                    <m:t>6</m:t>
                                  </m:r>
                                </m:den>
                              </m:f>
                            </m:oMath>
                          </a14:m>
                          <a:endParaRPr lang="en-CA" sz="1800" dirty="0">
                            <a:solidFill>
                              <a:schemeClr val="tx2"/>
                            </a:solidFill>
                          </a:endParaRPr>
                        </a:p>
                      </a:txBody>
                      <a:tcPr marL="121920" marR="121920"/>
                    </a:tc>
                    <a:tc>
                      <a:txBody>
                        <a:bodyPr/>
                        <a:lstStyle/>
                        <a:p>
                          <a:pPr algn="ctr"/>
                          <a:r>
                            <a:rPr lang="en-CA" sz="1800" dirty="0">
                              <a:solidFill>
                                <a:schemeClr val="tx2"/>
                              </a:solidFill>
                            </a:rPr>
                            <a:t>2</a:t>
                          </a:r>
                          <a14:m>
                            <m:oMath xmlns:m="http://schemas.openxmlformats.org/officeDocument/2006/math">
                              <m:f>
                                <m:fPr>
                                  <m:ctrlPr>
                                    <a:rPr lang="en-CA" sz="1800" i="1">
                                      <a:solidFill>
                                        <a:schemeClr val="tx2"/>
                                      </a:solidFill>
                                      <a:latin typeface="Cambria Math" panose="02040503050406030204" pitchFamily="18" charset="0"/>
                                    </a:rPr>
                                  </m:ctrlPr>
                                </m:fPr>
                                <m:num>
                                  <m:r>
                                    <a:rPr lang="en-US" sz="1800">
                                      <a:solidFill>
                                        <a:schemeClr val="tx2"/>
                                      </a:solidFill>
                                      <a:latin typeface="Cambria Math"/>
                                    </a:rPr>
                                    <m:t>1</m:t>
                                  </m:r>
                                </m:num>
                                <m:den>
                                  <m:r>
                                    <a:rPr lang="en-US" sz="1800" smtClean="0">
                                      <a:solidFill>
                                        <a:schemeClr val="tx2"/>
                                      </a:solidFill>
                                      <a:latin typeface="Cambria Math"/>
                                    </a:rPr>
                                    <m:t>4</m:t>
                                  </m:r>
                                </m:den>
                              </m:f>
                            </m:oMath>
                          </a14:m>
                          <a:endParaRPr lang="en-CA" sz="1800" dirty="0">
                            <a:solidFill>
                              <a:schemeClr val="tx2"/>
                            </a:solidFill>
                          </a:endParaRPr>
                        </a:p>
                      </a:txBody>
                      <a:tcPr marL="121920" marR="121920"/>
                    </a:tc>
                    <a:extLst>
                      <a:ext uri="{0D108BD9-81ED-4DB2-BD59-A6C34878D82A}">
                        <a16:rowId xmlns:a16="http://schemas.microsoft.com/office/drawing/2014/main" xmlns="" val="10000"/>
                      </a:ext>
                    </a:extLst>
                  </a:tr>
                  <a:tr h="899399">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15</m:t>
                                    </m:r>
                                  </m:num>
                                  <m:den>
                                    <m:r>
                                      <a:rPr lang="en-US" sz="1800" smtClean="0">
                                        <a:solidFill>
                                          <a:schemeClr val="tx2"/>
                                        </a:solidFill>
                                        <a:latin typeface="Cambria Math"/>
                                      </a:rPr>
                                      <m:t>4</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r>
                                  <a:rPr lang="en-US" sz="1800" smtClean="0">
                                    <a:solidFill>
                                      <a:schemeClr val="tx2"/>
                                    </a:solidFill>
                                    <a:latin typeface="Cambria Math"/>
                                  </a:rPr>
                                  <m:t>1</m:t>
                                </m:r>
                                <m:f>
                                  <m:fPr>
                                    <m:ctrlPr>
                                      <a:rPr lang="en-CA" sz="1800" i="1">
                                        <a:solidFill>
                                          <a:schemeClr val="tx2"/>
                                        </a:solidFill>
                                        <a:latin typeface="Cambria Math" panose="02040503050406030204" pitchFamily="18" charset="0"/>
                                      </a:rPr>
                                    </m:ctrlPr>
                                  </m:fPr>
                                  <m:num>
                                    <m:r>
                                      <a:rPr lang="en-US" sz="1800">
                                        <a:solidFill>
                                          <a:schemeClr val="tx2"/>
                                        </a:solidFill>
                                        <a:latin typeface="Cambria Math"/>
                                      </a:rPr>
                                      <m:t>1</m:t>
                                    </m:r>
                                    <m:r>
                                      <a:rPr lang="en-US" sz="1800" smtClean="0">
                                        <a:solidFill>
                                          <a:schemeClr val="tx2"/>
                                        </a:solidFill>
                                        <a:latin typeface="Cambria Math"/>
                                      </a:rPr>
                                      <m:t>0</m:t>
                                    </m:r>
                                  </m:num>
                                  <m:den>
                                    <m:r>
                                      <a:rPr lang="en-US" sz="1800">
                                        <a:solidFill>
                                          <a:schemeClr val="tx2"/>
                                        </a:solidFill>
                                        <a:latin typeface="Cambria Math"/>
                                      </a:rPr>
                                      <m:t>2</m:t>
                                    </m:r>
                                    <m:r>
                                      <a:rPr lang="en-US" sz="1800" smtClean="0">
                                        <a:solidFill>
                                          <a:schemeClr val="tx2"/>
                                        </a:solidFill>
                                        <a:latin typeface="Cambria Math"/>
                                      </a:rPr>
                                      <m:t>0</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9</m:t>
                                    </m:r>
                                  </m:num>
                                  <m:den>
                                    <m:r>
                                      <a:rPr lang="en-US" sz="1800" smtClean="0">
                                        <a:solidFill>
                                          <a:schemeClr val="tx2"/>
                                        </a:solidFill>
                                        <a:latin typeface="Cambria Math"/>
                                      </a:rPr>
                                      <m:t>3</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a:solidFill>
                                          <a:schemeClr val="tx2"/>
                                        </a:solidFill>
                                        <a:latin typeface="Cambria Math"/>
                                      </a:rPr>
                                      <m:t>1</m:t>
                                    </m:r>
                                    <m:r>
                                      <a:rPr lang="en-US" sz="1800" smtClean="0">
                                        <a:solidFill>
                                          <a:schemeClr val="tx2"/>
                                        </a:solidFill>
                                        <a:latin typeface="Cambria Math"/>
                                      </a:rPr>
                                      <m:t>9</m:t>
                                    </m:r>
                                  </m:num>
                                  <m:den>
                                    <m:r>
                                      <a:rPr lang="en-US" sz="1800" smtClean="0">
                                        <a:solidFill>
                                          <a:schemeClr val="tx2"/>
                                        </a:solidFill>
                                        <a:latin typeface="Cambria Math"/>
                                      </a:rPr>
                                      <m:t>7</m:t>
                                    </m:r>
                                  </m:den>
                                </m:f>
                              </m:oMath>
                            </m:oMathPara>
                          </a14:m>
                          <a:endParaRPr lang="en-CA" sz="1800" dirty="0">
                            <a:solidFill>
                              <a:schemeClr val="tx2"/>
                            </a:solidFill>
                          </a:endParaRPr>
                        </a:p>
                      </a:txBody>
                      <a:tcPr marL="121920" marR="121920"/>
                    </a:tc>
                    <a:tc>
                      <a:txBody>
                        <a:bodyPr/>
                        <a:lstStyle/>
                        <a:p>
                          <a:pPr/>
                          <a14:m>
                            <m:oMathPara xmlns:m="http://schemas.openxmlformats.org/officeDocument/2006/math">
                              <m:oMathParaPr>
                                <m:jc m:val="centerGroup"/>
                              </m:oMathParaPr>
                              <m:oMath xmlns:m="http://schemas.openxmlformats.org/officeDocument/2006/math">
                                <m:r>
                                  <a:rPr lang="en-US" sz="1800" smtClean="0">
                                    <a:solidFill>
                                      <a:schemeClr val="tx2"/>
                                    </a:solidFill>
                                    <a:latin typeface="Cambria Math"/>
                                  </a:rPr>
                                  <m:t>2</m:t>
                                </m:r>
                                <m:f>
                                  <m:fPr>
                                    <m:ctrlPr>
                                      <a:rPr lang="en-CA" sz="1800" i="1">
                                        <a:solidFill>
                                          <a:schemeClr val="tx2"/>
                                        </a:solidFill>
                                        <a:latin typeface="Cambria Math" panose="02040503050406030204" pitchFamily="18" charset="0"/>
                                      </a:rPr>
                                    </m:ctrlPr>
                                  </m:fPr>
                                  <m:num>
                                    <m:r>
                                      <a:rPr lang="en-US" sz="1800" smtClean="0">
                                        <a:solidFill>
                                          <a:schemeClr val="tx2"/>
                                        </a:solidFill>
                                        <a:latin typeface="Cambria Math"/>
                                      </a:rPr>
                                      <m:t>5</m:t>
                                    </m:r>
                                  </m:num>
                                  <m:den>
                                    <m:r>
                                      <a:rPr lang="en-US" sz="1800" smtClean="0">
                                        <a:solidFill>
                                          <a:schemeClr val="tx2"/>
                                        </a:solidFill>
                                        <a:latin typeface="Cambria Math"/>
                                      </a:rPr>
                                      <m:t>7</m:t>
                                    </m:r>
                                  </m:den>
                                </m:f>
                              </m:oMath>
                            </m:oMathPara>
                          </a14:m>
                          <a:endParaRPr lang="en-CA" sz="1800" dirty="0">
                            <a:solidFill>
                              <a:schemeClr val="tx2"/>
                            </a:solidFill>
                          </a:endParaRPr>
                        </a:p>
                      </a:txBody>
                      <a:tcPr marL="121920" marR="121920"/>
                    </a:tc>
                    <a:tc>
                      <a:txBody>
                        <a:bodyPr/>
                        <a:lstStyle/>
                        <a:p>
                          <a:pPr algn="ctr"/>
                          <a:r>
                            <a:rPr lang="en-CA" sz="1800" dirty="0">
                              <a:solidFill>
                                <a:schemeClr val="tx2"/>
                              </a:solidFill>
                            </a:rPr>
                            <a:t>3 </a:t>
                          </a:r>
                          <a14:m>
                            <m:oMath xmlns:m="http://schemas.openxmlformats.org/officeDocument/2006/math">
                              <m:f>
                                <m:fPr>
                                  <m:ctrlPr>
                                    <a:rPr lang="en-CA" sz="1800" i="1" smtClean="0">
                                      <a:solidFill>
                                        <a:schemeClr val="tx2"/>
                                      </a:solidFill>
                                      <a:latin typeface="Cambria Math" panose="02040503050406030204" pitchFamily="18" charset="0"/>
                                    </a:rPr>
                                  </m:ctrlPr>
                                </m:fPr>
                                <m:num>
                                  <m:r>
                                    <a:rPr lang="en-US" sz="1800" smtClean="0">
                                      <a:solidFill>
                                        <a:schemeClr val="tx2"/>
                                      </a:solidFill>
                                      <a:latin typeface="Cambria Math"/>
                                    </a:rPr>
                                    <m:t>4</m:t>
                                  </m:r>
                                </m:num>
                                <m:den>
                                  <m:r>
                                    <a:rPr lang="en-US" sz="1800" smtClean="0">
                                      <a:solidFill>
                                        <a:schemeClr val="tx2"/>
                                      </a:solidFill>
                                      <a:latin typeface="Cambria Math"/>
                                    </a:rPr>
                                    <m:t>5</m:t>
                                  </m:r>
                                </m:den>
                              </m:f>
                            </m:oMath>
                          </a14:m>
                          <a:endParaRPr lang="en-CA" sz="1800" dirty="0">
                            <a:solidFill>
                              <a:schemeClr val="tx2"/>
                            </a:solidFill>
                          </a:endParaRPr>
                        </a:p>
                      </a:txBody>
                      <a:tcPr marL="121920" marR="121920"/>
                    </a:tc>
                    <a:extLst>
                      <a:ext uri="{0D108BD9-81ED-4DB2-BD59-A6C34878D82A}">
                        <a16:rowId xmlns:a16="http://schemas.microsoft.com/office/drawing/2014/main" xmlns="" val="10001"/>
                      </a:ext>
                    </a:extLst>
                  </a:tr>
                </a:tbl>
              </a:graphicData>
            </a:graphic>
          </p:graphicFrame>
        </mc:Choice>
        <mc:Fallback xmlns="">
          <p:graphicFrame>
            <p:nvGraphicFramePr>
              <p:cNvPr id="5" name="Table 4" descr="This is a set of twelve fractions to be placed on a number line." title="Fractions to place on Number Line"/>
              <p:cNvGraphicFramePr>
                <a:graphicFrameLocks noGrp="1"/>
              </p:cNvGraphicFramePr>
              <p:nvPr>
                <p:extLst>
                  <p:ext uri="{D42A27DB-BD31-4B8C-83A1-F6EECF244321}">
                    <p14:modId xmlns:p14="http://schemas.microsoft.com/office/powerpoint/2010/main" val="2213255740"/>
                  </p:ext>
                </p:extLst>
              </p:nvPr>
            </p:nvGraphicFramePr>
            <p:xfrm>
              <a:off x="1967541" y="2420889"/>
              <a:ext cx="8128002" cy="180020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900801">
                    <a:tc>
                      <a:txBody>
                        <a:bodyPr/>
                        <a:lstStyle/>
                        <a:p>
                          <a:endParaRPr lang="en-US"/>
                        </a:p>
                      </a:txBody>
                      <a:tcPr marL="121920" marR="121920">
                        <a:blipFill>
                          <a:blip r:embed="rId3"/>
                          <a:stretch>
                            <a:fillRect l="-448" t="-676" r="-499552" b="-101351"/>
                          </a:stretch>
                        </a:blipFill>
                      </a:tcPr>
                    </a:tc>
                    <a:tc>
                      <a:txBody>
                        <a:bodyPr/>
                        <a:lstStyle/>
                        <a:p>
                          <a:endParaRPr lang="en-US"/>
                        </a:p>
                      </a:txBody>
                      <a:tcPr marL="121920" marR="121920">
                        <a:blipFill>
                          <a:blip r:embed="rId3"/>
                          <a:stretch>
                            <a:fillRect l="-100901" t="-676" r="-401802" b="-101351"/>
                          </a:stretch>
                        </a:blipFill>
                      </a:tcPr>
                    </a:tc>
                    <a:tc>
                      <a:txBody>
                        <a:bodyPr/>
                        <a:lstStyle/>
                        <a:p>
                          <a:endParaRPr lang="en-US"/>
                        </a:p>
                      </a:txBody>
                      <a:tcPr marL="121920" marR="121920">
                        <a:blipFill>
                          <a:blip r:embed="rId3"/>
                          <a:stretch>
                            <a:fillRect l="-200000" t="-676" r="-300000" b="-101351"/>
                          </a:stretch>
                        </a:blipFill>
                      </a:tcPr>
                    </a:tc>
                    <a:tc>
                      <a:txBody>
                        <a:bodyPr/>
                        <a:lstStyle/>
                        <a:p>
                          <a:endParaRPr lang="en-US"/>
                        </a:p>
                      </a:txBody>
                      <a:tcPr marL="121920" marR="121920">
                        <a:blipFill>
                          <a:blip r:embed="rId3"/>
                          <a:stretch>
                            <a:fillRect l="-301351" t="-676" r="-201351" b="-101351"/>
                          </a:stretch>
                        </a:blipFill>
                      </a:tcPr>
                    </a:tc>
                    <a:tc>
                      <a:txBody>
                        <a:bodyPr/>
                        <a:lstStyle/>
                        <a:p>
                          <a:endParaRPr lang="en-US"/>
                        </a:p>
                      </a:txBody>
                      <a:tcPr marL="121920" marR="121920">
                        <a:blipFill>
                          <a:blip r:embed="rId3"/>
                          <a:stretch>
                            <a:fillRect l="-399552" t="-676" r="-100448" b="-101351"/>
                          </a:stretch>
                        </a:blipFill>
                      </a:tcPr>
                    </a:tc>
                    <a:tc>
                      <a:txBody>
                        <a:bodyPr/>
                        <a:lstStyle/>
                        <a:p>
                          <a:endParaRPr lang="en-US"/>
                        </a:p>
                      </a:txBody>
                      <a:tcPr marL="121920" marR="121920">
                        <a:blipFill>
                          <a:blip r:embed="rId3"/>
                          <a:stretch>
                            <a:fillRect l="-501802" t="-676" r="-901" b="-101351"/>
                          </a:stretch>
                        </a:blipFill>
                      </a:tcPr>
                    </a:tc>
                    <a:extLst>
                      <a:ext uri="{0D108BD9-81ED-4DB2-BD59-A6C34878D82A}">
                        <a16:rowId xmlns:a16="http://schemas.microsoft.com/office/drawing/2014/main" val="10000"/>
                      </a:ext>
                    </a:extLst>
                  </a:tr>
                  <a:tr h="899399">
                    <a:tc>
                      <a:txBody>
                        <a:bodyPr/>
                        <a:lstStyle/>
                        <a:p>
                          <a:endParaRPr lang="en-US"/>
                        </a:p>
                      </a:txBody>
                      <a:tcPr marL="121920" marR="121920">
                        <a:blipFill>
                          <a:blip r:embed="rId3"/>
                          <a:stretch>
                            <a:fillRect l="-448" t="-100676" r="-499552" b="-1351"/>
                          </a:stretch>
                        </a:blipFill>
                      </a:tcPr>
                    </a:tc>
                    <a:tc>
                      <a:txBody>
                        <a:bodyPr/>
                        <a:lstStyle/>
                        <a:p>
                          <a:endParaRPr lang="en-US"/>
                        </a:p>
                      </a:txBody>
                      <a:tcPr marL="121920" marR="121920">
                        <a:blipFill>
                          <a:blip r:embed="rId3"/>
                          <a:stretch>
                            <a:fillRect l="-100901" t="-100676" r="-401802" b="-1351"/>
                          </a:stretch>
                        </a:blipFill>
                      </a:tcPr>
                    </a:tc>
                    <a:tc>
                      <a:txBody>
                        <a:bodyPr/>
                        <a:lstStyle/>
                        <a:p>
                          <a:endParaRPr lang="en-US"/>
                        </a:p>
                      </a:txBody>
                      <a:tcPr marL="121920" marR="121920">
                        <a:blipFill>
                          <a:blip r:embed="rId3"/>
                          <a:stretch>
                            <a:fillRect l="-200000" t="-100676" r="-300000" b="-1351"/>
                          </a:stretch>
                        </a:blipFill>
                      </a:tcPr>
                    </a:tc>
                    <a:tc>
                      <a:txBody>
                        <a:bodyPr/>
                        <a:lstStyle/>
                        <a:p>
                          <a:endParaRPr lang="en-US"/>
                        </a:p>
                      </a:txBody>
                      <a:tcPr marL="121920" marR="121920">
                        <a:blipFill>
                          <a:blip r:embed="rId3"/>
                          <a:stretch>
                            <a:fillRect l="-301351" t="-100676" r="-201351" b="-1351"/>
                          </a:stretch>
                        </a:blipFill>
                      </a:tcPr>
                    </a:tc>
                    <a:tc>
                      <a:txBody>
                        <a:bodyPr/>
                        <a:lstStyle/>
                        <a:p>
                          <a:endParaRPr lang="en-US"/>
                        </a:p>
                      </a:txBody>
                      <a:tcPr marL="121920" marR="121920">
                        <a:blipFill>
                          <a:blip r:embed="rId3"/>
                          <a:stretch>
                            <a:fillRect l="-399552" t="-100676" r="-100448" b="-1351"/>
                          </a:stretch>
                        </a:blipFill>
                      </a:tcPr>
                    </a:tc>
                    <a:tc>
                      <a:txBody>
                        <a:bodyPr/>
                        <a:lstStyle/>
                        <a:p>
                          <a:endParaRPr lang="en-US"/>
                        </a:p>
                      </a:txBody>
                      <a:tcPr marL="121920" marR="121920">
                        <a:blipFill>
                          <a:blip r:embed="rId3"/>
                          <a:stretch>
                            <a:fillRect l="-501802" t="-100676" r="-901" b="-1351"/>
                          </a:stretch>
                        </a:blipFill>
                      </a:tcPr>
                    </a:tc>
                    <a:extLst>
                      <a:ext uri="{0D108BD9-81ED-4DB2-BD59-A6C34878D82A}">
                        <a16:rowId xmlns:a16="http://schemas.microsoft.com/office/drawing/2014/main" val="10001"/>
                      </a:ext>
                    </a:extLst>
                  </a:tr>
                </a:tbl>
              </a:graphicData>
            </a:graphic>
          </p:graphicFrame>
        </mc:Fallback>
      </mc:AlternateContent>
      <p:sp>
        <p:nvSpPr>
          <p:cNvPr id="3" name="Content Placeholder 2"/>
          <p:cNvSpPr>
            <a:spLocks noGrp="1"/>
          </p:cNvSpPr>
          <p:nvPr>
            <p:ph idx="1"/>
          </p:nvPr>
        </p:nvSpPr>
        <p:spPr/>
        <p:txBody>
          <a:bodyPr>
            <a:normAutofit lnSpcReduction="10000"/>
          </a:bodyPr>
          <a:lstStyle/>
          <a:p>
            <a:r>
              <a:rPr lang="en-US" dirty="0"/>
              <a:t>Write each of these fractions on a sticky note.</a:t>
            </a:r>
          </a:p>
          <a:p>
            <a:endParaRPr lang="en-US" dirty="0"/>
          </a:p>
          <a:p>
            <a:endParaRPr lang="en-US" dirty="0"/>
          </a:p>
          <a:p>
            <a:endParaRPr lang="en-US" dirty="0"/>
          </a:p>
          <a:p>
            <a:endParaRPr lang="en-US" dirty="0"/>
          </a:p>
          <a:p>
            <a:endParaRPr lang="en-US" dirty="0"/>
          </a:p>
          <a:p>
            <a:r>
              <a:rPr lang="en-US" dirty="0"/>
              <a:t>Place each of the fractions on the number line, and prepare to justify your placements.</a:t>
            </a:r>
          </a:p>
          <a:p>
            <a:endParaRPr lang="en-US" dirty="0"/>
          </a:p>
        </p:txBody>
      </p:sp>
      <p:sp>
        <p:nvSpPr>
          <p:cNvPr id="2" name="Title 1"/>
          <p:cNvSpPr>
            <a:spLocks noGrp="1"/>
          </p:cNvSpPr>
          <p:nvPr>
            <p:ph type="title"/>
          </p:nvPr>
        </p:nvSpPr>
        <p:spPr/>
        <p:txBody>
          <a:bodyPr/>
          <a:lstStyle/>
          <a:p>
            <a:pPr algn="ctr"/>
            <a:r>
              <a:rPr lang="en-US" b="1" dirty="0"/>
              <a:t>Using Benchmarks</a:t>
            </a:r>
            <a:endParaRPr lang="en-CA" b="1" dirty="0"/>
          </a:p>
        </p:txBody>
      </p:sp>
    </p:spTree>
    <p:extLst>
      <p:ext uri="{BB962C8B-B14F-4D97-AF65-F5344CB8AC3E}">
        <p14:creationId xmlns:p14="http://schemas.microsoft.com/office/powerpoint/2010/main" val="574633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is is an image of a comparison task for secondary students which includes seven fractions and a Cartesian Plane with seven lines on it. The task is to match the fractions to the slopes of the lines." title="Slope of a Line Task Sheet Image"/>
          <p:cNvPicPr>
            <a:picLocks noChangeAspect="1"/>
          </p:cNvPicPr>
          <p:nvPr/>
        </p:nvPicPr>
        <p:blipFill>
          <a:blip r:embed="rId3" cstate="print"/>
          <a:stretch>
            <a:fillRect/>
          </a:stretch>
        </p:blipFill>
        <p:spPr>
          <a:xfrm>
            <a:off x="6387060" y="80698"/>
            <a:ext cx="4966741" cy="6729133"/>
          </a:xfrm>
          <a:prstGeom prst="rect">
            <a:avLst/>
          </a:prstGeom>
        </p:spPr>
      </p:pic>
      <p:sp>
        <p:nvSpPr>
          <p:cNvPr id="3" name="Title 2"/>
          <p:cNvSpPr>
            <a:spLocks noGrp="1"/>
          </p:cNvSpPr>
          <p:nvPr>
            <p:ph type="title"/>
          </p:nvPr>
        </p:nvSpPr>
        <p:spPr>
          <a:xfrm>
            <a:off x="620888" y="581377"/>
            <a:ext cx="6400800" cy="1143000"/>
          </a:xfrm>
        </p:spPr>
        <p:txBody>
          <a:bodyPr>
            <a:normAutofit/>
          </a:bodyPr>
          <a:lstStyle/>
          <a:p>
            <a:r>
              <a:rPr lang="en-CA" b="1" dirty="0"/>
              <a:t>Comparing Fractions</a:t>
            </a:r>
          </a:p>
        </p:txBody>
      </p:sp>
    </p:spTree>
    <p:extLst>
      <p:ext uri="{BB962C8B-B14F-4D97-AF65-F5344CB8AC3E}">
        <p14:creationId xmlns:p14="http://schemas.microsoft.com/office/powerpoint/2010/main" val="695737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743146"/>
          </a:xfrm>
        </p:spPr>
        <p:txBody>
          <a:bodyPr/>
          <a:lstStyle/>
          <a:p>
            <a:pPr algn="ctr"/>
            <a:r>
              <a:rPr lang="en-CA" dirty="0"/>
              <a:t> </a:t>
            </a:r>
            <a:r>
              <a:rPr lang="en-CA" b="1" dirty="0"/>
              <a:t>Understanding Density</a:t>
            </a:r>
          </a:p>
        </p:txBody>
      </p:sp>
    </p:spTree>
    <p:extLst>
      <p:ext uri="{BB962C8B-B14F-4D97-AF65-F5344CB8AC3E}">
        <p14:creationId xmlns:p14="http://schemas.microsoft.com/office/powerpoint/2010/main" val="290010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15" y="154621"/>
            <a:ext cx="10515600" cy="1325563"/>
          </a:xfrm>
        </p:spPr>
        <p:txBody>
          <a:bodyPr/>
          <a:lstStyle/>
          <a:p>
            <a:pPr algn="ctr"/>
            <a:r>
              <a:rPr lang="en-US" b="1" dirty="0"/>
              <a:t>Connections of Density of Fractions</a:t>
            </a:r>
            <a:endParaRPr lang="en-CA" b="1" dirty="0"/>
          </a:p>
        </p:txBody>
      </p:sp>
      <p:sp>
        <p:nvSpPr>
          <p:cNvPr id="3" name="Content Placeholder 2"/>
          <p:cNvSpPr>
            <a:spLocks noGrp="1"/>
          </p:cNvSpPr>
          <p:nvPr>
            <p:ph idx="1"/>
          </p:nvPr>
        </p:nvSpPr>
        <p:spPr>
          <a:xfrm>
            <a:off x="839524" y="1201888"/>
            <a:ext cx="11027797" cy="5238668"/>
          </a:xfrm>
        </p:spPr>
        <p:txBody>
          <a:bodyPr>
            <a:normAutofit fontScale="70000" lnSpcReduction="20000"/>
          </a:bodyPr>
          <a:lstStyle/>
          <a:p>
            <a:pPr marL="0" indent="0">
              <a:buNone/>
            </a:pPr>
            <a:r>
              <a:rPr lang="en-CA" sz="4300" dirty="0"/>
              <a:t>The concept of density of [fractions] is applied when making measuring tools for different purposes.  </a:t>
            </a:r>
          </a:p>
          <a:p>
            <a:pPr marL="0" indent="0">
              <a:buNone/>
            </a:pPr>
            <a:r>
              <a:rPr lang="en-CA" sz="4300" dirty="0"/>
              <a:t>For example, a carpenter building a barn would be content with accuracy to the nearest eighth of an inch.  However, a cabinet maker would not.  </a:t>
            </a:r>
          </a:p>
          <a:p>
            <a:pPr marL="0" indent="0">
              <a:buNone/>
            </a:pPr>
            <a:r>
              <a:rPr lang="en-CA" sz="4300" dirty="0"/>
              <a:t>The cabinet maker would need accuracy to thirty-seconds of an inch….  </a:t>
            </a:r>
          </a:p>
          <a:p>
            <a:pPr marL="0" indent="0">
              <a:buNone/>
            </a:pPr>
            <a:r>
              <a:rPr lang="en-CA" sz="4300" dirty="0"/>
              <a:t>However, thirty-seconds of an inch would be wholly inadequate for making electronic components as electronic components need to be accurate to microns (forty millionth of an inch).  </a:t>
            </a:r>
          </a:p>
          <a:p>
            <a:pPr marL="0" indent="0">
              <a:buNone/>
            </a:pPr>
            <a:r>
              <a:rPr lang="en-CA" sz="4300" dirty="0"/>
              <a:t>Imagine the repartitioning necessary to go from a thirty-second of an inch to a forty millionth of an inch.</a:t>
            </a:r>
          </a:p>
          <a:p>
            <a:pPr marL="0" indent="0" algn="r">
              <a:buNone/>
            </a:pPr>
            <a:r>
              <a:rPr lang="en-US" sz="3900" dirty="0"/>
              <a:t>	</a:t>
            </a:r>
            <a:r>
              <a:rPr lang="en-US" sz="2600" dirty="0"/>
              <a:t>                         </a:t>
            </a:r>
            <a:r>
              <a:rPr lang="en-CA" sz="2600" dirty="0"/>
              <a:t>(Petit, Laird, &amp; Marsden, 2010, p. 124)</a:t>
            </a:r>
            <a:endParaRPr lang="en-CA" sz="2300" dirty="0"/>
          </a:p>
        </p:txBody>
      </p:sp>
    </p:spTree>
    <p:extLst>
      <p:ext uri="{BB962C8B-B14F-4D97-AF65-F5344CB8AC3E}">
        <p14:creationId xmlns:p14="http://schemas.microsoft.com/office/powerpoint/2010/main" val="11560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This is an image of a number line. To the left, two and one-fourth is labelled. To the right, two and five-sevenths is labelled. There is an arrow with a question mark pointing to the line between the two fractions." title="Number Line Image"/>
          <p:cNvGrpSpPr/>
          <p:nvPr/>
        </p:nvGrpSpPr>
        <p:grpSpPr>
          <a:xfrm>
            <a:off x="1679510" y="3501009"/>
            <a:ext cx="9121013" cy="2747391"/>
            <a:chOff x="1679510" y="3501009"/>
            <a:chExt cx="9121013" cy="2747391"/>
          </a:xfrm>
        </p:grpSpPr>
        <p:cxnSp>
          <p:nvCxnSpPr>
            <p:cNvPr id="8" name="Straight Connector 7"/>
            <p:cNvCxnSpPr/>
            <p:nvPr/>
          </p:nvCxnSpPr>
          <p:spPr>
            <a:xfrm>
              <a:off x="3983765" y="4077072"/>
              <a:ext cx="0" cy="360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679510" y="3501009"/>
              <a:ext cx="9121013" cy="2747391"/>
              <a:chOff x="1679510" y="3501009"/>
              <a:chExt cx="9121013" cy="2747391"/>
            </a:xfrm>
          </p:grpSpPr>
          <p:cxnSp>
            <p:nvCxnSpPr>
              <p:cNvPr id="6" name="Straight Connector 5"/>
              <p:cNvCxnSpPr/>
              <p:nvPr/>
            </p:nvCxnSpPr>
            <p:spPr>
              <a:xfrm>
                <a:off x="1679510" y="4251698"/>
                <a:ext cx="91210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21600" y="4114800"/>
                <a:ext cx="0" cy="36004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3455707" y="4471720"/>
                    <a:ext cx="1056117" cy="11294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0" smtClean="0">
                              <a:latin typeface="Cambria Math"/>
                            </a:rPr>
                            <m:t>2</m:t>
                          </m:r>
                          <m:f>
                            <m:fPr>
                              <m:ctrlPr>
                                <a:rPr lang="en-CA" sz="3600" i="1" smtClean="0">
                                  <a:latin typeface="Cambria Math" panose="02040503050406030204" pitchFamily="18" charset="0"/>
                                </a:rPr>
                              </m:ctrlPr>
                            </m:fPr>
                            <m:num>
                              <m:r>
                                <a:rPr lang="en-US" sz="3600" b="0" i="0" smtClean="0">
                                  <a:latin typeface="Cambria Math"/>
                                </a:rPr>
                                <m:t>1</m:t>
                              </m:r>
                            </m:num>
                            <m:den>
                              <m:r>
                                <a:rPr lang="en-US" sz="3600" b="0" i="0" smtClean="0">
                                  <a:latin typeface="Cambria Math"/>
                                </a:rPr>
                                <m:t>4</m:t>
                              </m:r>
                            </m:den>
                          </m:f>
                        </m:oMath>
                      </m:oMathPara>
                    </a14:m>
                    <a:endParaRPr lang="en-CA"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3455707" y="4471720"/>
                    <a:ext cx="1056117" cy="1129476"/>
                  </a:xfrm>
                  <a:prstGeom prst="rect">
                    <a:avLst/>
                  </a:prstGeom>
                  <a:blipFill>
                    <a:blip r:embed="rId4"/>
                    <a:stretch>
                      <a:fillRect/>
                    </a:stretch>
                  </a:blipFill>
                </p:spPr>
                <p:txBody>
                  <a:bodyPr/>
                  <a:lstStyle/>
                  <a:p>
                    <a:r>
                      <a:rPr lang="en-CA">
                        <a:noFill/>
                      </a:rPr>
                      <a:t> </a:t>
                    </a:r>
                  </a:p>
                </p:txBody>
              </p:sp>
            </mc:Fallback>
          </mc:AlternateContent>
          <p:cxnSp>
            <p:nvCxnSpPr>
              <p:cNvPr id="13" name="Straight Arrow Connector 12"/>
              <p:cNvCxnSpPr/>
              <p:nvPr/>
            </p:nvCxnSpPr>
            <p:spPr>
              <a:xfrm>
                <a:off x="5807968" y="3501009"/>
                <a:ext cx="0" cy="7284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57686" y="4229474"/>
                <a:ext cx="375424" cy="584775"/>
              </a:xfrm>
              <a:prstGeom prst="rect">
                <a:avLst/>
              </a:prstGeom>
              <a:noFill/>
            </p:spPr>
            <p:txBody>
              <a:bodyPr wrap="none" rtlCol="0">
                <a:spAutoFit/>
              </a:bodyPr>
              <a:lstStyle/>
              <a:p>
                <a:r>
                  <a:rPr lang="en-US" sz="3200" dirty="0">
                    <a:solidFill>
                      <a:srgbClr val="FF0000"/>
                    </a:solidFill>
                    <a:effectLst>
                      <a:outerShdw blurRad="38100" dist="38100" dir="2700000" algn="tl">
                        <a:srgbClr val="000000">
                          <a:alpha val="43137"/>
                        </a:srgbClr>
                      </a:outerShdw>
                    </a:effectLst>
                  </a:rPr>
                  <a:t>?</a:t>
                </a:r>
                <a:endParaRPr lang="en-CA" dirty="0">
                  <a:solidFill>
                    <a:srgbClr val="FF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graphicFrame>
                <p:nvGraphicFramePr>
                  <p:cNvPr id="15" name="Object 14"/>
                  <p:cNvGraphicFramePr>
                    <a:graphicFrameLocks noChangeAspect="1"/>
                  </p:cNvGraphicFramePr>
                  <p:nvPr>
                    <p:extLst>
                      <p:ext uri="{D42A27DB-BD31-4B8C-83A1-F6EECF244321}">
                        <p14:modId xmlns:p14="http://schemas.microsoft.com/office/powerpoint/2010/main" val="2921553115"/>
                      </p:ext>
                    </p:extLst>
                  </p:nvPr>
                </p:nvGraphicFramePr>
                <p:xfrm>
                  <a:off x="7518400" y="4572000"/>
                  <a:ext cx="914400" cy="1676400"/>
                </p:xfrm>
                <a:graphic>
                  <a:graphicData uri="http://schemas.openxmlformats.org/presentationml/2006/ole">
                    <mc:AlternateContent>
                      <mc:Choice xmlns:v="urn:schemas-microsoft-com:vml" Requires="v">
                        <p:oleObj spid="_x0000_s8281" name="Equation" r:id="rId5" imgW="241200" imgH="660240" progId="Equation.3">
                          <p:embed/>
                        </p:oleObj>
                      </mc:Choice>
                      <mc:Fallback>
                        <p:oleObj name="Equation" r:id="rId5" imgW="241200" imgH="660240" progId="Equation.3">
                          <p:embed/>
                          <p:pic>
                            <p:nvPicPr>
                              <p:cNvPr id="0" name=""/>
                              <p:cNvPicPr>
                                <a:picLocks noChangeAspect="1" noChangeArrowheads="1"/>
                              </p:cNvPicPr>
                              <p:nvPr/>
                            </p:nvPicPr>
                            <p:blipFill>
                              <a:blip r:embed="rId6">
                                <a:extLst>
                                  <a:ext uri="{28A0092B-C50C-407E-A947-70E740481C1C}">
                                    <a14:useLocalDpi val="0"/>
                                  </a:ext>
                                </a:extLst>
                              </a:blip>
                              <a:srcRect/>
                              <a:stretch>
                                <a:fillRect/>
                              </a:stretch>
                            </p:blipFill>
                            <p:spPr bwMode="auto">
                              <a:xfrm>
                                <a:off x="7518400" y="4572000"/>
                                <a:ext cx="914400" cy="16764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4"/>
                  <p:cNvGraphicFramePr>
                    <a:graphicFrameLocks noChangeAspect="1"/>
                  </p:cNvGraphicFramePr>
                  <p:nvPr>
                    <p:extLst>
                      <p:ext uri="{D42A27DB-BD31-4B8C-83A1-F6EECF244321}">
                        <p14:modId xmlns:p14="http://schemas.microsoft.com/office/powerpoint/2010/main" val="2921553115"/>
                      </p:ext>
                    </p:extLst>
                  </p:nvPr>
                </p:nvGraphicFramePr>
                <p:xfrm>
                  <a:off x="7518400" y="4572000"/>
                  <a:ext cx="914400" cy="1676400"/>
                </p:xfrm>
                <a:graphic>
                  <a:graphicData uri="http://schemas.openxmlformats.org/presentationml/2006/ole">
                    <mc:AlternateContent>
                      <mc:Choice xmlns:v="urn:schemas-microsoft-com:vml" Requires="v">
                        <p:oleObj spid="_x0000_s8256" name="Equation" r:id="rId7" imgW="241200" imgH="660240" progId="Equation.3">
                          <p:embed/>
                        </p:oleObj>
                      </mc:Choice>
                      <mc:Fallback>
                        <p:oleObj name="Equation" r:id="rId7" imgW="241200" imgH="660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8400" y="4572000"/>
                                <a:ext cx="9144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sp>
        <p:nvSpPr>
          <p:cNvPr id="3" name="Content Placeholder 2"/>
          <p:cNvSpPr>
            <a:spLocks noGrp="1"/>
          </p:cNvSpPr>
          <p:nvPr>
            <p:ph idx="1"/>
          </p:nvPr>
        </p:nvSpPr>
        <p:spPr/>
        <p:txBody>
          <a:bodyPr>
            <a:normAutofit/>
          </a:bodyPr>
          <a:lstStyle/>
          <a:p>
            <a:pPr marL="514350" indent="-514350">
              <a:buAutoNum type="arabicPeriod"/>
            </a:pPr>
            <a:r>
              <a:rPr lang="en-CA" sz="3200" dirty="0"/>
              <a:t>What fraction could come between those two fractions?  Convince a partner that your choice is correct.</a:t>
            </a:r>
            <a:endParaRPr lang="en-US" sz="3200" dirty="0"/>
          </a:p>
        </p:txBody>
      </p:sp>
      <p:sp>
        <p:nvSpPr>
          <p:cNvPr id="2" name="Title 1"/>
          <p:cNvSpPr>
            <a:spLocks noGrp="1"/>
          </p:cNvSpPr>
          <p:nvPr>
            <p:ph type="title"/>
          </p:nvPr>
        </p:nvSpPr>
        <p:spPr>
          <a:xfrm>
            <a:off x="327378" y="365125"/>
            <a:ext cx="11315982" cy="1325563"/>
          </a:xfrm>
        </p:spPr>
        <p:txBody>
          <a:bodyPr>
            <a:normAutofit/>
          </a:bodyPr>
          <a:lstStyle/>
          <a:p>
            <a:pPr algn="ctr"/>
            <a:r>
              <a:rPr lang="en-US" b="1" dirty="0"/>
              <a:t>Finding a Fraction Between Two Fractions </a:t>
            </a:r>
            <a:endParaRPr lang="en-CA" b="1" dirty="0"/>
          </a:p>
        </p:txBody>
      </p:sp>
    </p:spTree>
    <p:extLst>
      <p:ext uri="{BB962C8B-B14F-4D97-AF65-F5344CB8AC3E}">
        <p14:creationId xmlns:p14="http://schemas.microsoft.com/office/powerpoint/2010/main" val="2738551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And now…	</a:t>
            </a:r>
          </a:p>
        </p:txBody>
      </p:sp>
      <p:sp>
        <p:nvSpPr>
          <p:cNvPr id="3" name="Content Placeholder 2"/>
          <p:cNvSpPr>
            <a:spLocks noGrp="1"/>
          </p:cNvSpPr>
          <p:nvPr>
            <p:ph idx="1"/>
          </p:nvPr>
        </p:nvSpPr>
        <p:spPr>
          <a:xfrm>
            <a:off x="838200" y="1825625"/>
            <a:ext cx="10947400" cy="4351338"/>
          </a:xfrm>
        </p:spPr>
        <p:txBody>
          <a:bodyPr>
            <a:normAutofit/>
          </a:bodyPr>
          <a:lstStyle/>
          <a:p>
            <a:pPr marL="0" indent="0">
              <a:buNone/>
            </a:pPr>
            <a:r>
              <a:rPr lang="en-CA" sz="4000" dirty="0"/>
              <a:t>Identify all the fractions between 1/5 and ¼.</a:t>
            </a:r>
          </a:p>
        </p:txBody>
      </p:sp>
      <p:sp>
        <p:nvSpPr>
          <p:cNvPr id="4" name="Slide Number Placeholder 3"/>
          <p:cNvSpPr>
            <a:spLocks noGrp="1"/>
          </p:cNvSpPr>
          <p:nvPr>
            <p:ph type="sldNum" sz="quarter" idx="12"/>
          </p:nvPr>
        </p:nvSpPr>
        <p:spPr/>
        <p:txBody>
          <a:bodyPr/>
          <a:lstStyle/>
          <a:p>
            <a:fld id="{74C22EB6-A0B0-4F6F-9143-A21C47EC15A9}" type="slidenum">
              <a:rPr lang="en-CA" smtClean="0"/>
              <a:pPr/>
              <a:t>55</a:t>
            </a:fld>
            <a:endParaRPr lang="en-CA" dirty="0"/>
          </a:p>
        </p:txBody>
      </p:sp>
    </p:spTree>
    <p:extLst>
      <p:ext uri="{BB962C8B-B14F-4D97-AF65-F5344CB8AC3E}">
        <p14:creationId xmlns:p14="http://schemas.microsoft.com/office/powerpoint/2010/main" val="3074791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Emphasizing the Density of Fractions</a:t>
            </a:r>
            <a:endParaRPr lang="en-CA" b="1" dirty="0"/>
          </a:p>
        </p:txBody>
      </p:sp>
      <p:sp>
        <p:nvSpPr>
          <p:cNvPr id="4" name="Footer Placeholder 3"/>
          <p:cNvSpPr>
            <a:spLocks noGrp="1"/>
          </p:cNvSpPr>
          <p:nvPr>
            <p:ph type="ftr" sz="quarter" idx="4294967295"/>
          </p:nvPr>
        </p:nvSpPr>
        <p:spPr>
          <a:xfrm>
            <a:off x="1487488" y="6593852"/>
            <a:ext cx="10704512" cy="365125"/>
          </a:xfrm>
          <a:prstGeom prst="rect">
            <a:avLst/>
          </a:prstGeom>
        </p:spPr>
        <p:txBody>
          <a:bodyPr/>
          <a:lstStyle/>
          <a:p>
            <a:pPr algn="r"/>
            <a:r>
              <a:rPr lang="en-CA"/>
              <a:t>Based upon research by Dr. Cathy Bruce, Trent University and Curriculum and Assessment Policy Branch</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chemeClr val="bg1"/>
              </a:solidFill>
            </p:spPr>
            <p:txBody>
              <a:bodyPr>
                <a:normAutofit fontScale="92500"/>
              </a:bodyPr>
              <a:lstStyle/>
              <a:p>
                <a:pPr marL="0" indent="0">
                  <a:lnSpc>
                    <a:spcPct val="150000"/>
                  </a:lnSpc>
                  <a:buNone/>
                </a:pPr>
                <a:r>
                  <a:rPr lang="en-US" sz="3200" dirty="0"/>
                  <a:t>Tirosh, </a:t>
                </a:r>
                <a:r>
                  <a:rPr lang="en-US" sz="3200" dirty="0" err="1"/>
                  <a:t>Fischbein</a:t>
                </a:r>
                <a:r>
                  <a:rPr lang="en-US" sz="3200" dirty="0"/>
                  <a:t>, </a:t>
                </a:r>
                <a:r>
                  <a:rPr lang="en-US" sz="3200" dirty="0" err="1"/>
                  <a:t>Graeber</a:t>
                </a:r>
                <a:r>
                  <a:rPr lang="en-US" sz="3200" dirty="0"/>
                  <a:t>, &amp; Wilson (1998) </a:t>
                </a:r>
                <a:r>
                  <a:rPr lang="en-US" sz="3200" i="1" dirty="0"/>
                  <a:t>found that “only 24 percent knew that there was an infinite amount of numbers between </a:t>
                </a:r>
                <a14:m>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r>
                              <a:rPr lang="en-US" sz="3200" b="0" i="1" smtClean="0">
                                <a:latin typeface="Cambria Math"/>
                              </a:rPr>
                              <m:t>1</m:t>
                            </m:r>
                          </m:num>
                          <m:den>
                            <m:r>
                              <a:rPr lang="en-US" sz="3200" b="0" i="1" smtClean="0">
                                <a:latin typeface="Cambria Math"/>
                              </a:rPr>
                              <m:t>5</m:t>
                            </m:r>
                          </m:den>
                        </m:f>
                      </m:e>
                    </m:box>
                  </m:oMath>
                </a14:m>
                <a:r>
                  <a:rPr lang="en-CA" sz="3200" i="1" dirty="0"/>
                  <a:t> and </a:t>
                </a:r>
                <a14:m>
                  <m:oMath xmlns:m="http://schemas.openxmlformats.org/officeDocument/2006/math">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a:rPr>
                              <m:t>1</m:t>
                            </m:r>
                          </m:num>
                          <m:den>
                            <m:r>
                              <a:rPr lang="en-US" sz="3200" b="0" i="1" smtClean="0">
                                <a:latin typeface="Cambria Math"/>
                              </a:rPr>
                              <m:t>4</m:t>
                            </m:r>
                          </m:den>
                        </m:f>
                      </m:e>
                    </m:box>
                    <m:r>
                      <a:rPr lang="en-US" sz="3200" b="0" i="1" smtClean="0">
                        <a:latin typeface="Cambria Math"/>
                      </a:rPr>
                      <m:t> </m:t>
                    </m:r>
                  </m:oMath>
                </a14:m>
                <a:r>
                  <a:rPr lang="en-CA" sz="3200" i="1" dirty="0"/>
                  <a:t>, 43 percent claimed that there are no numbers between </a:t>
                </a:r>
                <a14:m>
                  <m:oMath xmlns:m="http://schemas.openxmlformats.org/officeDocument/2006/math">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a:rPr>
                              <m:t>1</m:t>
                            </m:r>
                          </m:num>
                          <m:den>
                            <m:r>
                              <a:rPr lang="en-US" sz="3200" i="1">
                                <a:latin typeface="Cambria Math"/>
                              </a:rPr>
                              <m:t>5</m:t>
                            </m:r>
                          </m:den>
                        </m:f>
                      </m:e>
                    </m:box>
                  </m:oMath>
                </a14:m>
                <a:r>
                  <a:rPr lang="en-CA" sz="3200" i="1" dirty="0"/>
                  <a:t> and </a:t>
                </a:r>
                <a14:m>
                  <m:oMath xmlns:m="http://schemas.openxmlformats.org/officeDocument/2006/math">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a:rPr>
                              <m:t>1</m:t>
                            </m:r>
                          </m:num>
                          <m:den>
                            <m:r>
                              <a:rPr lang="en-US" sz="3200" i="1">
                                <a:latin typeface="Cambria Math"/>
                              </a:rPr>
                              <m:t>4</m:t>
                            </m:r>
                          </m:den>
                        </m:f>
                      </m:e>
                    </m:box>
                  </m:oMath>
                </a14:m>
                <a:r>
                  <a:rPr lang="en-CA" sz="3200" i="1" dirty="0"/>
                  <a:t> , and 30 percent claimed that </a:t>
                </a:r>
                <a14:m>
                  <m:oMath xmlns:m="http://schemas.openxmlformats.org/officeDocument/2006/math">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a:rPr>
                              <m:t>1</m:t>
                            </m:r>
                          </m:num>
                          <m:den>
                            <m:r>
                              <a:rPr lang="en-US" sz="3200" b="0" i="1" smtClean="0">
                                <a:latin typeface="Cambria Math"/>
                              </a:rPr>
                              <m:t>4</m:t>
                            </m:r>
                          </m:den>
                        </m:f>
                      </m:e>
                    </m:box>
                    <m:r>
                      <a:rPr lang="en-US" sz="3200" i="1">
                        <a:latin typeface="Cambria Math"/>
                      </a:rPr>
                      <m:t> </m:t>
                    </m:r>
                  </m:oMath>
                </a14:m>
                <a:r>
                  <a:rPr lang="en-CA" sz="3200" i="1" dirty="0"/>
                  <a:t>is the successor to</a:t>
                </a:r>
                <a:r>
                  <a:rPr lang="en-US" sz="3200" i="1" dirty="0"/>
                  <a:t> </a:t>
                </a:r>
                <a14:m>
                  <m:oMath xmlns:m="http://schemas.openxmlformats.org/officeDocument/2006/math">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a:rPr>
                              <m:t>1</m:t>
                            </m:r>
                          </m:num>
                          <m:den>
                            <m:r>
                              <a:rPr lang="en-US" sz="3200" i="1">
                                <a:latin typeface="Cambria Math"/>
                              </a:rPr>
                              <m:t>5</m:t>
                            </m:r>
                          </m:den>
                        </m:f>
                      </m:e>
                    </m:box>
                  </m:oMath>
                </a14:m>
                <a:r>
                  <a:rPr lang="en-CA" sz="3200" i="1" dirty="0"/>
                  <a:t>”</a:t>
                </a:r>
                <a:r>
                  <a:rPr lang="en-CA" sz="3200" dirty="0"/>
                  <a:t> (pp.8-9)</a:t>
                </a:r>
              </a:p>
              <a:p>
                <a:pPr marL="0" indent="0" algn="r">
                  <a:buNone/>
                </a:pPr>
                <a:r>
                  <a:rPr lang="en-US" sz="3200" dirty="0"/>
                  <a:t>	</a:t>
                </a:r>
                <a:r>
                  <a:rPr lang="en-US" sz="1800" dirty="0"/>
                  <a:t> Petit, Laird &amp; Marsden, p. 131</a:t>
                </a:r>
                <a:endParaRPr lang="en-CA" sz="1800" dirty="0"/>
              </a:p>
              <a:p>
                <a:pPr marL="0" indent="0">
                  <a:buNone/>
                </a:pPr>
                <a:endParaRPr lang="en-CA"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8"/>
                <a:stretch>
                  <a:fillRect l="-1391" r="-2203"/>
                </a:stretch>
              </a:blipFill>
            </p:spPr>
            <p:txBody>
              <a:bodyPr/>
              <a:lstStyle/>
              <a:p>
                <a:r>
                  <a:rPr lang="en-CA">
                    <a:noFill/>
                  </a:rPr>
                  <a:t> </a:t>
                </a:r>
              </a:p>
            </p:txBody>
          </p:sp>
        </mc:Fallback>
      </mc:AlternateContent>
    </p:spTree>
    <p:extLst>
      <p:ext uri="{BB962C8B-B14F-4D97-AF65-F5344CB8AC3E}">
        <p14:creationId xmlns:p14="http://schemas.microsoft.com/office/powerpoint/2010/main" val="19667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Shape 396"/>
          <p:cNvSpPr txBox="1">
            <a:spLocks noGrp="1"/>
          </p:cNvSpPr>
          <p:nvPr>
            <p:ph type="title"/>
          </p:nvPr>
        </p:nvSpPr>
        <p:spPr>
          <a:xfrm>
            <a:off x="237066" y="82797"/>
            <a:ext cx="11670429"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b="1" i="0" u="none" strike="noStrike" cap="none" dirty="0">
                <a:latin typeface="Calibri"/>
                <a:ea typeface="Calibri"/>
                <a:cs typeface="Calibri"/>
                <a:sym typeface="Calibri"/>
              </a:rPr>
              <a:t>Connecting </a:t>
            </a:r>
            <a:r>
              <a:rPr lang="en-CA" b="1" i="0" u="none" strike="noStrike" cap="none" dirty="0" smtClean="0">
                <a:latin typeface="Calibri"/>
                <a:ea typeface="Calibri"/>
                <a:cs typeface="Calibri"/>
                <a:sym typeface="Calibri"/>
              </a:rPr>
              <a:t>Unit </a:t>
            </a:r>
            <a:r>
              <a:rPr lang="en-CA" b="1" i="0" u="none" strike="noStrike" cap="none" dirty="0">
                <a:latin typeface="Calibri"/>
                <a:ea typeface="Calibri"/>
                <a:cs typeface="Calibri"/>
                <a:sym typeface="Calibri"/>
              </a:rPr>
              <a:t>Fractions </a:t>
            </a:r>
            <a:r>
              <a:rPr lang="en-CA" b="1" i="0" u="none" strike="noStrike" cap="none" dirty="0" smtClean="0">
                <a:latin typeface="Calibri"/>
                <a:ea typeface="Calibri"/>
                <a:cs typeface="Calibri"/>
                <a:sym typeface="Calibri"/>
              </a:rPr>
              <a:t/>
            </a:r>
            <a:br>
              <a:rPr lang="en-CA" b="1" i="0" u="none" strike="noStrike" cap="none" dirty="0" smtClean="0">
                <a:latin typeface="Calibri"/>
                <a:ea typeface="Calibri"/>
                <a:cs typeface="Calibri"/>
                <a:sym typeface="Calibri"/>
              </a:rPr>
            </a:br>
            <a:r>
              <a:rPr lang="en-CA" b="1" i="0" u="none" strike="noStrike" cap="none" dirty="0" smtClean="0">
                <a:latin typeface="Calibri"/>
                <a:ea typeface="Calibri"/>
                <a:cs typeface="Calibri"/>
                <a:sym typeface="Calibri"/>
              </a:rPr>
              <a:t>and </a:t>
            </a:r>
            <a:r>
              <a:rPr lang="en-CA" b="1" i="0" u="none" strike="noStrike" cap="none" dirty="0">
                <a:latin typeface="Calibri"/>
                <a:ea typeface="Calibri"/>
                <a:cs typeface="Calibri"/>
                <a:sym typeface="Calibri"/>
              </a:rPr>
              <a:t>Comparing Fractions</a:t>
            </a:r>
          </a:p>
        </p:txBody>
      </p:sp>
      <p:pic>
        <p:nvPicPr>
          <p:cNvPr id="13" name="Shape 398" descr="This is an image of the Fractions Learning Pathways." title="Fractions Learning Pathways Image"/>
          <p:cNvPicPr preferRelativeResize="0">
            <a:picLocks/>
          </p:cNvPicPr>
          <p:nvPr/>
        </p:nvPicPr>
        <p:blipFill rotWithShape="1">
          <a:blip r:embed="rId3" cstate="print">
            <a:alphaModFix/>
          </a:blip>
          <a:srcRect/>
          <a:stretch/>
        </p:blipFill>
        <p:spPr>
          <a:xfrm>
            <a:off x="2160106" y="1344179"/>
            <a:ext cx="8319127" cy="4897436"/>
          </a:xfrm>
          <a:prstGeom prst="rect">
            <a:avLst/>
          </a:prstGeom>
          <a:noFill/>
          <a:ln>
            <a:noFill/>
          </a:ln>
        </p:spPr>
      </p:pic>
      <p:pic>
        <p:nvPicPr>
          <p:cNvPr id="14" name="Shape 399" descr="This is a blown up image of the addition and subtraction cluster of the Fractions Learning Pathways." title="Addition and Subtraction Cluster"/>
          <p:cNvPicPr preferRelativeResize="0"/>
          <p:nvPr/>
        </p:nvPicPr>
        <p:blipFill rotWithShape="1">
          <a:blip r:embed="rId3" cstate="print">
            <a:alphaModFix/>
          </a:blip>
          <a:srcRect l="59214" t="17174" r="3786" b="8024"/>
          <a:stretch/>
        </p:blipFill>
        <p:spPr>
          <a:xfrm>
            <a:off x="7373657" y="1344179"/>
            <a:ext cx="4353195" cy="5181600"/>
          </a:xfrm>
          <a:prstGeom prst="rect">
            <a:avLst/>
          </a:prstGeom>
          <a:noFill/>
          <a:ln>
            <a:noFill/>
          </a:ln>
        </p:spPr>
      </p:pic>
      <p:sp>
        <p:nvSpPr>
          <p:cNvPr id="15" name="Shape 400" descr="This arrow shows connections between cells in the different clusters." title="Arrow"/>
          <p:cNvSpPr/>
          <p:nvPr/>
        </p:nvSpPr>
        <p:spPr>
          <a:xfrm rot="423492">
            <a:off x="4793887" y="2466790"/>
            <a:ext cx="3555999" cy="554370"/>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16" name="Shape 401" descr="This arrow shows connections between cells in the different clusters." title="arrow"/>
          <p:cNvSpPr/>
          <p:nvPr/>
        </p:nvSpPr>
        <p:spPr>
          <a:xfrm>
            <a:off x="4267200" y="4018139"/>
            <a:ext cx="3808808" cy="554370"/>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17" name="Shape 402" descr="This arrow shows connections between cells in the different clusters." title="arrow"/>
          <p:cNvSpPr/>
          <p:nvPr/>
        </p:nvSpPr>
        <p:spPr>
          <a:xfrm rot="-282430">
            <a:off x="5677908" y="3284429"/>
            <a:ext cx="4261693" cy="554370"/>
          </a:xfrm>
          <a:prstGeom prst="curvedDownArrow">
            <a:avLst>
              <a:gd name="adj1" fmla="val 25000"/>
              <a:gd name="adj2" fmla="val 50000"/>
              <a:gd name="adj3" fmla="val 25000"/>
            </a:avLst>
          </a:prstGeom>
          <a:gradFill>
            <a:gsLst>
              <a:gs pos="0">
                <a:srgbClr val="00C1DE"/>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18" name="Shape 403" descr="This arrow shows connections between cells in the different clusters." title="arrow"/>
          <p:cNvSpPr/>
          <p:nvPr/>
        </p:nvSpPr>
        <p:spPr>
          <a:xfrm rot="-1140213">
            <a:off x="5474713" y="2862526"/>
            <a:ext cx="4845083" cy="554370"/>
          </a:xfrm>
          <a:prstGeom prst="curvedDownArrow">
            <a:avLst>
              <a:gd name="adj1" fmla="val 25000"/>
              <a:gd name="adj2" fmla="val 50000"/>
              <a:gd name="adj3" fmla="val 25000"/>
            </a:avLst>
          </a:prstGeom>
          <a:gradFill>
            <a:gsLst>
              <a:gs pos="0">
                <a:srgbClr val="00C1DE"/>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19" name="Shape 404" descr="This arrow shows connections between cells in the different clusters." title="arrow"/>
          <p:cNvSpPr/>
          <p:nvPr/>
        </p:nvSpPr>
        <p:spPr>
          <a:xfrm>
            <a:off x="3588390" y="2745816"/>
            <a:ext cx="6671895" cy="703996"/>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71280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This shows in greater detail the plan for September through to January." title="Blow-Up of Draft Ma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60968" y="1299001"/>
            <a:ext cx="7991928" cy="4353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descr="This graphic shows how a teacher is planning on implementing fractions teaching across the year. Each column represents a month and the rows indicate the fractions tasks as well as cross-strand connections." title="Draft Map show Punctuated Learnin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2018649" y="2450769"/>
            <a:ext cx="9498613" cy="381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descr="This shows the Draft image for the map, as well as states that Ontario teachers created it based upon research." title="Draft Title Image"/>
          <p:cNvSpPr txBox="1"/>
          <p:nvPr/>
        </p:nvSpPr>
        <p:spPr>
          <a:xfrm>
            <a:off x="838200" y="1493485"/>
            <a:ext cx="6958796" cy="1131079"/>
          </a:xfrm>
          <a:prstGeom prst="rect">
            <a:avLst/>
          </a:prstGeom>
          <a:noFill/>
        </p:spPr>
        <p:txBody>
          <a:bodyPr wrap="square" rtlCol="0">
            <a:spAutoFit/>
          </a:bodyPr>
          <a:lstStyle/>
          <a:p>
            <a:pPr defTabSz="685800"/>
            <a:r>
              <a:rPr lang="en-CA" sz="3300" b="1" kern="0" dirty="0">
                <a:solidFill>
                  <a:srgbClr val="FF6B00"/>
                </a:solidFill>
              </a:rPr>
              <a:t>DRAFT </a:t>
            </a:r>
            <a:r>
              <a:rPr lang="en-CA" sz="1350" kern="0" dirty="0">
                <a:solidFill>
                  <a:sysClr val="windowText" lastClr="000000"/>
                </a:solidFill>
              </a:rPr>
              <a:t> </a:t>
            </a:r>
            <a:r>
              <a:rPr lang="en-CA" sz="1050" kern="0" dirty="0">
                <a:solidFill>
                  <a:schemeClr val="tx2"/>
                </a:solidFill>
              </a:rPr>
              <a:t>Punctuated Instruction Map for Grade 5/6</a:t>
            </a:r>
          </a:p>
          <a:p>
            <a:pPr defTabSz="685800"/>
            <a:r>
              <a:rPr lang="en-CA" sz="1050" kern="0" dirty="0">
                <a:solidFill>
                  <a:schemeClr val="tx2"/>
                </a:solidFill>
              </a:rPr>
              <a:t>Created by Ontario Classroom Teachers</a:t>
            </a:r>
          </a:p>
          <a:p>
            <a:pPr defTabSz="685800"/>
            <a:r>
              <a:rPr lang="en-CA" sz="1050" kern="0" dirty="0">
                <a:solidFill>
                  <a:schemeClr val="tx2"/>
                </a:solidFill>
              </a:rPr>
              <a:t>Based on research with Dr. Cathy Bruce and the Curriculum and Assessment Policy Branch</a:t>
            </a:r>
          </a:p>
          <a:p>
            <a:pPr defTabSz="685800"/>
            <a:endParaRPr lang="en-CA" sz="1350" kern="0" dirty="0">
              <a:solidFill>
                <a:sysClr val="windowText" lastClr="000000"/>
              </a:solidFill>
            </a:endParaRPr>
          </a:p>
        </p:txBody>
      </p:sp>
      <p:sp>
        <p:nvSpPr>
          <p:cNvPr id="3" name="Title 2"/>
          <p:cNvSpPr>
            <a:spLocks noGrp="1"/>
          </p:cNvSpPr>
          <p:nvPr>
            <p:ph type="title"/>
          </p:nvPr>
        </p:nvSpPr>
        <p:spPr>
          <a:xfrm>
            <a:off x="838200" y="26176"/>
            <a:ext cx="10515600" cy="1325563"/>
          </a:xfrm>
        </p:spPr>
        <p:txBody>
          <a:bodyPr/>
          <a:lstStyle/>
          <a:p>
            <a:pPr algn="ctr"/>
            <a:r>
              <a:rPr lang="en-CA" b="1" dirty="0"/>
              <a:t>Punctuated Learning…</a:t>
            </a:r>
          </a:p>
        </p:txBody>
      </p:sp>
    </p:spTree>
    <p:extLst>
      <p:ext uri="{BB962C8B-B14F-4D97-AF65-F5344CB8AC3E}">
        <p14:creationId xmlns:p14="http://schemas.microsoft.com/office/powerpoint/2010/main" val="11694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2290"/>
                                        </p:tgtEl>
                                      </p:cBhvr>
                                    </p:animEffect>
                                    <p:set>
                                      <p:cBhvr>
                                        <p:cTn id="11" dur="1" fill="hold">
                                          <p:stCondLst>
                                            <p:cond delay="499"/>
                                          </p:stCondLst>
                                        </p:cTn>
                                        <p:tgtEl>
                                          <p:spTgt spid="1229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2291"/>
                                        </p:tgtEl>
                                        <p:attrNameLst>
                                          <p:attrName>style.visibility</p:attrName>
                                        </p:attrNameLst>
                                      </p:cBhvr>
                                      <p:to>
                                        <p:strVal val="visible"/>
                                      </p:to>
                                    </p:set>
                                    <p:animEffect transition="in" filter="fade">
                                      <p:cBhvr>
                                        <p:cTn id="14"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68004" y="4509121"/>
            <a:ext cx="3421996" cy="1131079"/>
          </a:xfrm>
          <a:prstGeom prst="rect">
            <a:avLst/>
          </a:prstGeom>
          <a:noFill/>
        </p:spPr>
        <p:txBody>
          <a:bodyPr wrap="square" rtlCol="0">
            <a:spAutoFit/>
          </a:bodyPr>
          <a:lstStyle/>
          <a:p>
            <a:pPr defTabSz="685800"/>
            <a:r>
              <a:rPr lang="en-CA" sz="1350" b="1" kern="0" dirty="0">
                <a:solidFill>
                  <a:schemeClr val="accent6">
                    <a:lumMod val="75000"/>
                  </a:schemeClr>
                </a:solidFill>
              </a:rPr>
              <a:t>Student C:</a:t>
            </a:r>
          </a:p>
          <a:p>
            <a:pPr defTabSz="685800"/>
            <a:r>
              <a:rPr lang="en-CA" sz="1350" kern="0" dirty="0">
                <a:solidFill>
                  <a:schemeClr val="accent6">
                    <a:lumMod val="75000"/>
                  </a:schemeClr>
                </a:solidFill>
              </a:rPr>
              <a:t>I do not like learning this way, I love it because it makes me focus on more than one thing.  It also helps me by if I do one unit at a time I might forget it or what we are learning</a:t>
            </a:r>
            <a:r>
              <a:rPr lang="en-CA" sz="1350" kern="0" dirty="0">
                <a:solidFill>
                  <a:srgbClr val="82BC00"/>
                </a:solidFill>
              </a:rPr>
              <a:t>. </a:t>
            </a:r>
          </a:p>
        </p:txBody>
      </p:sp>
      <p:sp>
        <p:nvSpPr>
          <p:cNvPr id="5" name="TextBox 4"/>
          <p:cNvSpPr txBox="1"/>
          <p:nvPr/>
        </p:nvSpPr>
        <p:spPr>
          <a:xfrm>
            <a:off x="1574938" y="4509121"/>
            <a:ext cx="3423782" cy="1546577"/>
          </a:xfrm>
          <a:prstGeom prst="rect">
            <a:avLst/>
          </a:prstGeom>
          <a:noFill/>
        </p:spPr>
        <p:txBody>
          <a:bodyPr wrap="square" rtlCol="0">
            <a:spAutoFit/>
          </a:bodyPr>
          <a:lstStyle/>
          <a:p>
            <a:pPr defTabSz="685800"/>
            <a:r>
              <a:rPr lang="en-CA" sz="1350" b="1" kern="0" dirty="0">
                <a:solidFill>
                  <a:schemeClr val="accent6">
                    <a:lumMod val="50000"/>
                  </a:schemeClr>
                </a:solidFill>
              </a:rPr>
              <a:t>Student B:</a:t>
            </a:r>
          </a:p>
          <a:p>
            <a:pPr defTabSz="685800"/>
            <a:r>
              <a:rPr lang="en-CA" sz="1350" kern="0" dirty="0">
                <a:solidFill>
                  <a:schemeClr val="accent6">
                    <a:lumMod val="50000"/>
                  </a:schemeClr>
                </a:solidFill>
              </a:rPr>
              <a:t>I like learning math this was because we’re not just learning one specific thing at one time, we’re learning a bunch of things together.  This is a easier and more fun way of learning.  I have definitely learned a lot more that way.</a:t>
            </a:r>
          </a:p>
        </p:txBody>
      </p:sp>
      <p:sp>
        <p:nvSpPr>
          <p:cNvPr id="4" name="TextBox 3"/>
          <p:cNvSpPr txBox="1"/>
          <p:nvPr/>
        </p:nvSpPr>
        <p:spPr>
          <a:xfrm>
            <a:off x="7979002" y="2642184"/>
            <a:ext cx="2404518" cy="1338828"/>
          </a:xfrm>
          <a:prstGeom prst="rect">
            <a:avLst/>
          </a:prstGeom>
          <a:noFill/>
        </p:spPr>
        <p:txBody>
          <a:bodyPr wrap="square" rtlCol="0">
            <a:spAutoFit/>
          </a:bodyPr>
          <a:lstStyle/>
          <a:p>
            <a:pPr algn="r" defTabSz="685800"/>
            <a:r>
              <a:rPr lang="en-CA" sz="1350" b="1" kern="0" dirty="0">
                <a:solidFill>
                  <a:srgbClr val="0070C0"/>
                </a:solidFill>
              </a:rPr>
              <a:t>Student A:</a:t>
            </a:r>
          </a:p>
          <a:p>
            <a:pPr algn="r" defTabSz="685800"/>
            <a:r>
              <a:rPr lang="en-CA" sz="1350" kern="0" dirty="0">
                <a:solidFill>
                  <a:srgbClr val="0070C0"/>
                </a:solidFill>
              </a:rPr>
              <a:t>I do not like learning math when one week we do this and the other week we that.  I like doing math when we do 1 part at a time.</a:t>
            </a:r>
          </a:p>
        </p:txBody>
      </p:sp>
      <p:sp>
        <p:nvSpPr>
          <p:cNvPr id="3" name="Content Placeholder 2"/>
          <p:cNvSpPr>
            <a:spLocks noGrp="1"/>
          </p:cNvSpPr>
          <p:nvPr>
            <p:ph idx="1"/>
          </p:nvPr>
        </p:nvSpPr>
        <p:spPr/>
        <p:txBody>
          <a:bodyPr/>
          <a:lstStyle/>
          <a:p>
            <a:r>
              <a:rPr lang="en-CA" dirty="0"/>
              <a:t>One teacher asked her 19 grade 4 students:</a:t>
            </a:r>
          </a:p>
          <a:p>
            <a:r>
              <a:rPr lang="en-CA" dirty="0"/>
              <a:t>Did you like learning math this way?</a:t>
            </a:r>
          </a:p>
          <a:p>
            <a:pPr lvl="1"/>
            <a:r>
              <a:rPr lang="en-CA" dirty="0"/>
              <a:t>2 students said no</a:t>
            </a:r>
          </a:p>
          <a:p>
            <a:pPr lvl="1"/>
            <a:r>
              <a:rPr lang="en-CA" dirty="0"/>
              <a:t>1 student response was unclear</a:t>
            </a:r>
          </a:p>
          <a:p>
            <a:pPr lvl="1"/>
            <a:r>
              <a:rPr lang="en-CA" dirty="0"/>
              <a:t>16 students said yes</a:t>
            </a:r>
          </a:p>
          <a:p>
            <a:endParaRPr lang="en-CA" dirty="0"/>
          </a:p>
        </p:txBody>
      </p:sp>
      <p:sp>
        <p:nvSpPr>
          <p:cNvPr id="2" name="Title 1"/>
          <p:cNvSpPr>
            <a:spLocks noGrp="1"/>
          </p:cNvSpPr>
          <p:nvPr>
            <p:ph type="title"/>
          </p:nvPr>
        </p:nvSpPr>
        <p:spPr/>
        <p:txBody>
          <a:bodyPr/>
          <a:lstStyle/>
          <a:p>
            <a:pPr algn="ctr"/>
            <a:r>
              <a:rPr lang="en-CA" b="1" dirty="0"/>
              <a:t>What Students Said About Punctuated Fractions Instruction</a:t>
            </a:r>
          </a:p>
        </p:txBody>
      </p:sp>
    </p:spTree>
    <p:extLst>
      <p:ext uri="{BB962C8B-B14F-4D97-AF65-F5344CB8AC3E}">
        <p14:creationId xmlns:p14="http://schemas.microsoft.com/office/powerpoint/2010/main" val="7336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r"/>
            <a:endParaRPr lang="en-CA" dirty="0"/>
          </a:p>
        </p:txBody>
      </p:sp>
      <p:pic>
        <p:nvPicPr>
          <p:cNvPr id="6" name="Picture 5" descr="This graphic has the grades (Kindergarten to Grade 8) listed in the left hand column. Coloured dots are beside each grade. The first column is green. The second is turquoise. The third column is orange and the fourth column is purple. Kindergarten only has a green dot beside it. In grade 7 and 8 the orange and purple dots have the letter A inside them. The heading for green column of dots is unit. Turqoise heading is compare. Orange heading is add/sub and purple heading is mult/div." title="FLP Across the Grades"/>
          <p:cNvPicPr>
            <a:picLocks noChangeAspect="1"/>
          </p:cNvPicPr>
          <p:nvPr/>
        </p:nvPicPr>
        <p:blipFill>
          <a:blip r:embed="rId3"/>
          <a:stretch>
            <a:fillRect/>
          </a:stretch>
        </p:blipFill>
        <p:spPr>
          <a:xfrm>
            <a:off x="5510126" y="767814"/>
            <a:ext cx="5163760" cy="5657578"/>
          </a:xfrm>
          <a:prstGeom prst="rect">
            <a:avLst/>
          </a:prstGeom>
        </p:spPr>
      </p:pic>
      <p:sp>
        <p:nvSpPr>
          <p:cNvPr id="2" name="Title 1"/>
          <p:cNvSpPr>
            <a:spLocks noGrp="1"/>
          </p:cNvSpPr>
          <p:nvPr>
            <p:ph type="title"/>
          </p:nvPr>
        </p:nvSpPr>
        <p:spPr/>
        <p:txBody>
          <a:bodyPr/>
          <a:lstStyle/>
          <a:p>
            <a:pPr algn="ctr"/>
            <a:r>
              <a:rPr lang="en-CA" b="1" dirty="0"/>
              <a:t>The FLP Across the Elementary Grades</a:t>
            </a:r>
          </a:p>
        </p:txBody>
      </p:sp>
    </p:spTree>
    <p:extLst>
      <p:ext uri="{BB962C8B-B14F-4D97-AF65-F5344CB8AC3E}">
        <p14:creationId xmlns:p14="http://schemas.microsoft.com/office/powerpoint/2010/main" val="2415836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92435" cy="1325563"/>
          </a:xfrm>
        </p:spPr>
        <p:txBody>
          <a:bodyPr/>
          <a:lstStyle/>
          <a:p>
            <a:r>
              <a:rPr lang="en-CA" b="1" dirty="0"/>
              <a:t>Comparing Fractions across the K-12 Curriculum</a:t>
            </a:r>
          </a:p>
        </p:txBody>
      </p:sp>
      <p:sp>
        <p:nvSpPr>
          <p:cNvPr id="3" name="Content Placeholder 2"/>
          <p:cNvSpPr>
            <a:spLocks noGrp="1"/>
          </p:cNvSpPr>
          <p:nvPr>
            <p:ph idx="1"/>
          </p:nvPr>
        </p:nvSpPr>
        <p:spPr/>
        <p:txBody>
          <a:bodyPr>
            <a:normAutofit/>
          </a:bodyPr>
          <a:lstStyle/>
          <a:p>
            <a:r>
              <a:rPr lang="en-CA" sz="3000" dirty="0"/>
              <a:t>Identify an expectation from the grade you teach from the page provided.</a:t>
            </a:r>
          </a:p>
          <a:p>
            <a:r>
              <a:rPr lang="en-CA" sz="3000" dirty="0"/>
              <a:t>Read the section above the expectation.</a:t>
            </a:r>
          </a:p>
          <a:p>
            <a:r>
              <a:rPr lang="en-CA" sz="3000" dirty="0"/>
              <a:t>Identify a question or task that you have used in your classroom which addresses that expectation.</a:t>
            </a:r>
          </a:p>
          <a:p>
            <a:r>
              <a:rPr lang="en-CA" sz="3000" dirty="0"/>
              <a:t>Discuss with your table mates.</a:t>
            </a:r>
          </a:p>
        </p:txBody>
      </p:sp>
      <p:sp>
        <p:nvSpPr>
          <p:cNvPr id="4" name="Slide Number Placeholder 3"/>
          <p:cNvSpPr>
            <a:spLocks noGrp="1"/>
          </p:cNvSpPr>
          <p:nvPr>
            <p:ph type="sldNum" sz="quarter" idx="12"/>
          </p:nvPr>
        </p:nvSpPr>
        <p:spPr/>
        <p:txBody>
          <a:bodyPr/>
          <a:lstStyle/>
          <a:p>
            <a:fld id="{74C22EB6-A0B0-4F6F-9143-A21C47EC15A9}" type="slidenum">
              <a:rPr lang="en-CA" smtClean="0"/>
              <a:pPr/>
              <a:t>60</a:t>
            </a:fld>
            <a:endParaRPr lang="en-CA" dirty="0"/>
          </a:p>
        </p:txBody>
      </p:sp>
    </p:spTree>
    <p:extLst>
      <p:ext uri="{BB962C8B-B14F-4D97-AF65-F5344CB8AC3E}">
        <p14:creationId xmlns:p14="http://schemas.microsoft.com/office/powerpoint/2010/main" val="28266447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Resources</a:t>
            </a:r>
            <a:endParaRPr lang="en-CA" b="1" dirty="0"/>
          </a:p>
        </p:txBody>
      </p:sp>
      <p:sp>
        <p:nvSpPr>
          <p:cNvPr id="941" name="Shape 941"/>
          <p:cNvSpPr txBox="1">
            <a:spLocks noGrp="1"/>
          </p:cNvSpPr>
          <p:nvPr>
            <p:ph idx="1"/>
          </p:nvPr>
        </p:nvSpPr>
        <p:spPr>
          <a:prstGeom prst="rect">
            <a:avLst/>
          </a:prstGeom>
        </p:spPr>
        <p:txBody>
          <a:bodyPr lIns="121897" tIns="121897" rIns="121897" bIns="121897" anchor="t" anchorCtr="0">
            <a:noAutofit/>
          </a:bodyPr>
          <a:lstStyle/>
          <a:p>
            <a:pPr marL="609585" indent="-304792"/>
            <a:r>
              <a:rPr lang="en" dirty="0"/>
              <a:t>Developed by Ontario teachers</a:t>
            </a:r>
          </a:p>
          <a:p>
            <a:pPr marL="609585" indent="-304792"/>
            <a:r>
              <a:rPr lang="en" dirty="0"/>
              <a:t>Informed by current educational research</a:t>
            </a:r>
          </a:p>
          <a:p>
            <a:pPr marL="609585" indent="-304792"/>
            <a:r>
              <a:rPr lang="en" dirty="0"/>
              <a:t>Field tested in Ontario classrooms</a:t>
            </a:r>
          </a:p>
          <a:p>
            <a:pPr marL="609585" indent="-304792"/>
            <a:r>
              <a:rPr lang="en" dirty="0"/>
              <a:t>Responsive to feedback</a:t>
            </a:r>
          </a:p>
          <a:p>
            <a:pPr marL="609585" indent="-304792"/>
            <a:r>
              <a:rPr lang="en" dirty="0"/>
              <a:t>Free </a:t>
            </a:r>
          </a:p>
          <a:p>
            <a:pPr marL="609585" indent="-304792"/>
            <a:r>
              <a:rPr lang="en" dirty="0"/>
              <a:t>Free from advertisements</a:t>
            </a:r>
          </a:p>
          <a:p>
            <a:pPr>
              <a:buNone/>
            </a:pPr>
            <a:endParaRPr dirty="0"/>
          </a:p>
        </p:txBody>
      </p:sp>
      <p:pic>
        <p:nvPicPr>
          <p:cNvPr id="942" name="Shape 942" descr="This is an image of the Mathies Learning Tools logo." title="Mathies Learning Tools"/>
          <p:cNvPicPr preferRelativeResize="0"/>
          <p:nvPr/>
        </p:nvPicPr>
        <p:blipFill>
          <a:blip r:embed="rId3">
            <a:alphaModFix/>
          </a:blip>
          <a:stretch>
            <a:fillRect/>
          </a:stretch>
        </p:blipFill>
        <p:spPr>
          <a:xfrm>
            <a:off x="4111977" y="316706"/>
            <a:ext cx="6692900" cy="1422400"/>
          </a:xfrm>
          <a:prstGeom prst="rect">
            <a:avLst/>
          </a:prstGeom>
          <a:noFill/>
          <a:ln>
            <a:noFill/>
          </a:ln>
        </p:spPr>
      </p:pic>
    </p:spTree>
    <p:extLst>
      <p:ext uri="{BB962C8B-B14F-4D97-AF65-F5344CB8AC3E}">
        <p14:creationId xmlns:p14="http://schemas.microsoft.com/office/powerpoint/2010/main" val="11402121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Shape 59"/>
          <p:cNvSpPr txBox="1">
            <a:spLocks noGrp="1"/>
          </p:cNvSpPr>
          <p:nvPr>
            <p:ph type="subTitle" idx="1"/>
          </p:nvPr>
        </p:nvSpPr>
        <p:spPr>
          <a:xfrm>
            <a:off x="7571100" y="839800"/>
            <a:ext cx="4307600" cy="3989200"/>
          </a:xfrm>
          <a:prstGeom prst="rect">
            <a:avLst/>
          </a:prstGeom>
        </p:spPr>
        <p:txBody>
          <a:bodyPr lIns="121897" tIns="121897" rIns="121897" bIns="121897" anchor="t" anchorCtr="0">
            <a:noAutofit/>
          </a:bodyPr>
          <a:lstStyle/>
          <a:p>
            <a:r>
              <a:rPr lang="en" b="1" dirty="0"/>
              <a:t>Laptop</a:t>
            </a:r>
          </a:p>
          <a:p>
            <a:pPr algn="l"/>
            <a:r>
              <a:rPr lang="en" dirty="0"/>
              <a:t>Check to see that you can access </a:t>
            </a:r>
            <a:r>
              <a:rPr lang="en" u="sng" dirty="0">
                <a:solidFill>
                  <a:schemeClr val="hlink"/>
                </a:solidFill>
              </a:rPr>
              <a:t>mathies.ca</a:t>
            </a:r>
          </a:p>
          <a:p>
            <a:pPr marL="152396">
              <a:buSzPct val="100000"/>
            </a:pPr>
            <a:r>
              <a:rPr lang="en" sz="2400" dirty="0"/>
              <a:t>Learning Tools</a:t>
            </a:r>
          </a:p>
          <a:p>
            <a:endParaRPr dirty="0"/>
          </a:p>
          <a:p>
            <a:endParaRPr dirty="0"/>
          </a:p>
          <a:p>
            <a:endParaRPr dirty="0"/>
          </a:p>
          <a:p>
            <a:pPr algn="l"/>
            <a:endParaRPr dirty="0"/>
          </a:p>
          <a:p>
            <a:pPr algn="l">
              <a:buClr>
                <a:schemeClr val="dk1"/>
              </a:buClr>
              <a:buSzPct val="61111"/>
            </a:pPr>
            <a:endParaRPr dirty="0"/>
          </a:p>
        </p:txBody>
      </p:sp>
      <p:pic>
        <p:nvPicPr>
          <p:cNvPr id="60" name="Shape 60" descr="This is an image of the Mathies Website page." title="Mathies Website Page"/>
          <p:cNvPicPr preferRelativeResize="0"/>
          <p:nvPr/>
        </p:nvPicPr>
        <p:blipFill>
          <a:blip r:embed="rId3">
            <a:alphaModFix/>
          </a:blip>
          <a:stretch>
            <a:fillRect/>
          </a:stretch>
        </p:blipFill>
        <p:spPr>
          <a:xfrm>
            <a:off x="7571102" y="3318716"/>
            <a:ext cx="4307599" cy="1576851"/>
          </a:xfrm>
          <a:prstGeom prst="rect">
            <a:avLst/>
          </a:prstGeom>
          <a:noFill/>
          <a:ln>
            <a:noFill/>
          </a:ln>
        </p:spPr>
      </p:pic>
      <p:sp>
        <p:nvSpPr>
          <p:cNvPr id="61" name="Shape 61" descr="Icons for the Apple App store as well as the icon for Android App on Google play are situated at the top of a list of apps that are available for free download - relational rods, set, colour tiles, rekenrek, puffin academy and adobe AIR." title="Icons for mobile device app stores"/>
          <p:cNvSpPr txBox="1">
            <a:spLocks noGrp="1"/>
          </p:cNvSpPr>
          <p:nvPr>
            <p:ph type="subTitle" idx="1"/>
          </p:nvPr>
        </p:nvSpPr>
        <p:spPr>
          <a:xfrm>
            <a:off x="183467" y="839800"/>
            <a:ext cx="5675600" cy="5438800"/>
          </a:xfrm>
          <a:prstGeom prst="rect">
            <a:avLst/>
          </a:prstGeom>
        </p:spPr>
        <p:txBody>
          <a:bodyPr lIns="121897" tIns="121897" rIns="121897" bIns="121897" anchor="t" anchorCtr="0">
            <a:noAutofit/>
          </a:bodyPr>
          <a:lstStyle/>
          <a:p>
            <a:r>
              <a:rPr lang="en" b="1" dirty="0"/>
              <a:t>Mobile Device</a:t>
            </a:r>
          </a:p>
          <a:p>
            <a:pPr marL="609585" indent="-304792" algn="l">
              <a:buAutoNum type="alphaUcPeriod"/>
            </a:pPr>
            <a:r>
              <a:rPr lang="en" dirty="0"/>
              <a:t>Install from Store</a:t>
            </a:r>
            <a:br>
              <a:rPr lang="en" dirty="0"/>
            </a:br>
            <a:r>
              <a:rPr lang="en" dirty="0"/>
              <a:t/>
            </a:r>
            <a:br>
              <a:rPr lang="en" dirty="0"/>
            </a:br>
            <a:endParaRPr lang="en" sz="1100" dirty="0"/>
          </a:p>
          <a:p>
            <a:pPr marL="609585" indent="-423323" algn="l">
              <a:lnSpc>
                <a:spcPct val="100000"/>
              </a:lnSpc>
              <a:spcAft>
                <a:spcPts val="667"/>
              </a:spcAft>
              <a:buSzPct val="100000"/>
              <a:buAutoNum type="arabicParenR"/>
            </a:pPr>
            <a:r>
              <a:rPr lang="en" sz="1900" b="1" dirty="0"/>
              <a:t>Relational Rods+</a:t>
            </a:r>
            <a:r>
              <a:rPr lang="en" sz="1900" dirty="0"/>
              <a:t> by mathies</a:t>
            </a:r>
          </a:p>
          <a:p>
            <a:pPr marL="609585" indent="-423323" algn="l">
              <a:lnSpc>
                <a:spcPct val="100000"/>
              </a:lnSpc>
              <a:spcAft>
                <a:spcPts val="667"/>
              </a:spcAft>
              <a:buSzPct val="100000"/>
              <a:buAutoNum type="arabicParenR"/>
            </a:pPr>
            <a:r>
              <a:rPr lang="en" sz="1900" b="1" dirty="0"/>
              <a:t>Set</a:t>
            </a:r>
            <a:r>
              <a:rPr lang="en" sz="1900" dirty="0"/>
              <a:t> by mathies</a:t>
            </a:r>
          </a:p>
          <a:p>
            <a:pPr marL="609585" indent="-423323" algn="l">
              <a:lnSpc>
                <a:spcPct val="100000"/>
              </a:lnSpc>
              <a:spcAft>
                <a:spcPts val="667"/>
              </a:spcAft>
              <a:buSzPct val="100000"/>
              <a:buAutoNum type="arabicParenR"/>
            </a:pPr>
            <a:r>
              <a:rPr lang="en" sz="1900" b="1" dirty="0"/>
              <a:t>Colour Tiles</a:t>
            </a:r>
            <a:r>
              <a:rPr lang="en" sz="1900" dirty="0"/>
              <a:t> by mathies</a:t>
            </a:r>
          </a:p>
          <a:p>
            <a:pPr marL="609585" indent="-423323" algn="l">
              <a:lnSpc>
                <a:spcPct val="100000"/>
              </a:lnSpc>
              <a:spcAft>
                <a:spcPts val="667"/>
              </a:spcAft>
              <a:buSzPct val="100000"/>
              <a:buAutoNum type="arabicParenR"/>
            </a:pPr>
            <a:r>
              <a:rPr lang="en" sz="1900" b="1" dirty="0"/>
              <a:t>Rekenrek</a:t>
            </a:r>
            <a:r>
              <a:rPr lang="en" sz="1900" dirty="0"/>
              <a:t> by mathies</a:t>
            </a:r>
          </a:p>
          <a:p>
            <a:pPr marL="609585" indent="-423323" algn="l">
              <a:lnSpc>
                <a:spcPct val="100000"/>
              </a:lnSpc>
              <a:spcAft>
                <a:spcPts val="667"/>
              </a:spcAft>
              <a:buSzPct val="100000"/>
              <a:buAutoNum type="arabicParenR"/>
            </a:pPr>
            <a:r>
              <a:rPr lang="en" sz="1900" b="1" dirty="0"/>
              <a:t>Puffin Academy</a:t>
            </a:r>
            <a:r>
              <a:rPr lang="en" sz="1900" dirty="0"/>
              <a:t> (optional - to access our older stuff) - see </a:t>
            </a:r>
            <a:r>
              <a:rPr lang="en" sz="1900" u="sng" dirty="0" smtClean="0">
                <a:solidFill>
                  <a:schemeClr val="hlink"/>
                </a:solidFill>
                <a:hlinkClick r:id="rId4"/>
              </a:rPr>
              <a:t>http://mathclips.wikispaces.com/Using+Flash+on+Mobile</a:t>
            </a:r>
            <a:endParaRPr lang="en" sz="1900" u="sng" dirty="0">
              <a:solidFill>
                <a:schemeClr val="hlink"/>
              </a:solidFill>
              <a:hlinkClick r:id="rId4"/>
            </a:endParaRPr>
          </a:p>
          <a:p>
            <a:pPr marL="609585" indent="-457189" algn="l">
              <a:lnSpc>
                <a:spcPct val="100000"/>
              </a:lnSpc>
              <a:spcAft>
                <a:spcPts val="667"/>
              </a:spcAft>
              <a:buSzPct val="128571"/>
              <a:buAutoNum type="arabicParenR"/>
            </a:pPr>
            <a:r>
              <a:rPr lang="en" sz="1900" b="1" dirty="0"/>
              <a:t>Adobe AIR</a:t>
            </a:r>
            <a:r>
              <a:rPr lang="en" sz="1900" dirty="0"/>
              <a:t> (for Android).</a:t>
            </a:r>
            <a:r>
              <a:rPr lang="en" dirty="0"/>
              <a:t>  </a:t>
            </a:r>
          </a:p>
        </p:txBody>
      </p:sp>
      <p:cxnSp>
        <p:nvCxnSpPr>
          <p:cNvPr id="63" name="Shape 63" descr="This line is used to divide the screen between mobile devices and laptops." title="Dividing Line"/>
          <p:cNvCxnSpPr/>
          <p:nvPr/>
        </p:nvCxnSpPr>
        <p:spPr>
          <a:xfrm>
            <a:off x="7294800" y="864616"/>
            <a:ext cx="0" cy="5332400"/>
          </a:xfrm>
          <a:prstGeom prst="straightConnector1">
            <a:avLst/>
          </a:prstGeom>
          <a:noFill/>
          <a:ln w="9525" cap="flat" cmpd="sng">
            <a:solidFill>
              <a:schemeClr val="dk2"/>
            </a:solidFill>
            <a:prstDash val="solid"/>
            <a:round/>
            <a:headEnd type="none" w="lg" len="lg"/>
            <a:tailEnd type="none" w="lg" len="lg"/>
          </a:ln>
        </p:spPr>
      </p:cxnSp>
      <p:pic>
        <p:nvPicPr>
          <p:cNvPr id="62" name="Shape 62" descr="This is an image of the Rekenrek tool on mathies." title="Rekenrek Image"/>
          <p:cNvPicPr preferRelativeResize="0"/>
          <p:nvPr/>
        </p:nvPicPr>
        <p:blipFill>
          <a:blip r:embed="rId5">
            <a:alphaModFix/>
          </a:blip>
          <a:stretch>
            <a:fillRect/>
          </a:stretch>
        </p:blipFill>
        <p:spPr>
          <a:xfrm>
            <a:off x="5890833" y="4807449"/>
            <a:ext cx="1143000" cy="1143000"/>
          </a:xfrm>
          <a:prstGeom prst="rect">
            <a:avLst/>
          </a:prstGeom>
          <a:noFill/>
          <a:ln>
            <a:noFill/>
          </a:ln>
        </p:spPr>
      </p:pic>
      <p:pic>
        <p:nvPicPr>
          <p:cNvPr id="70" name="Shape 70" descr="This is an image of the colour tiles tool on mathies." title="Colour Tiles Image"/>
          <p:cNvPicPr preferRelativeResize="0"/>
          <p:nvPr/>
        </p:nvPicPr>
        <p:blipFill>
          <a:blip r:embed="rId6">
            <a:alphaModFix/>
          </a:blip>
          <a:stretch>
            <a:fillRect/>
          </a:stretch>
        </p:blipFill>
        <p:spPr>
          <a:xfrm>
            <a:off x="5890832" y="3530385"/>
            <a:ext cx="1143000" cy="1143000"/>
          </a:xfrm>
          <a:prstGeom prst="rect">
            <a:avLst/>
          </a:prstGeom>
          <a:noFill/>
          <a:ln>
            <a:noFill/>
          </a:ln>
        </p:spPr>
      </p:pic>
      <p:pic>
        <p:nvPicPr>
          <p:cNvPr id="69" name="Shape 69" descr="This is an image of the set tool on mathies." title="Set Image"/>
          <p:cNvPicPr preferRelativeResize="0"/>
          <p:nvPr/>
        </p:nvPicPr>
        <p:blipFill>
          <a:blip r:embed="rId7">
            <a:alphaModFix/>
          </a:blip>
          <a:stretch>
            <a:fillRect/>
          </a:stretch>
        </p:blipFill>
        <p:spPr>
          <a:xfrm>
            <a:off x="5890832" y="2253321"/>
            <a:ext cx="1143000" cy="1143000"/>
          </a:xfrm>
          <a:prstGeom prst="rect">
            <a:avLst/>
          </a:prstGeom>
          <a:noFill/>
          <a:ln>
            <a:noFill/>
          </a:ln>
        </p:spPr>
      </p:pic>
      <p:pic>
        <p:nvPicPr>
          <p:cNvPr id="68" name="Shape 68" descr="This is an image of the Relational Rods tool on mathies." title="Relational Rods Image"/>
          <p:cNvPicPr preferRelativeResize="0"/>
          <p:nvPr/>
        </p:nvPicPr>
        <p:blipFill>
          <a:blip r:embed="rId8">
            <a:alphaModFix/>
          </a:blip>
          <a:stretch>
            <a:fillRect/>
          </a:stretch>
        </p:blipFill>
        <p:spPr>
          <a:xfrm>
            <a:off x="5890825" y="976259"/>
            <a:ext cx="1143000" cy="1143000"/>
          </a:xfrm>
          <a:prstGeom prst="rect">
            <a:avLst/>
          </a:prstGeom>
          <a:noFill/>
          <a:ln>
            <a:noFill/>
          </a:ln>
        </p:spPr>
      </p:pic>
      <p:pic>
        <p:nvPicPr>
          <p:cNvPr id="65" name="Shape 65" descr="This is an image of the download Android App on Google Play." title="Download Android App Icon"/>
          <p:cNvPicPr preferRelativeResize="0"/>
          <p:nvPr/>
        </p:nvPicPr>
        <p:blipFill>
          <a:blip r:embed="rId9">
            <a:alphaModFix/>
          </a:blip>
          <a:stretch>
            <a:fillRect/>
          </a:stretch>
        </p:blipFill>
        <p:spPr>
          <a:xfrm>
            <a:off x="3002219" y="1767398"/>
            <a:ext cx="1652251" cy="576365"/>
          </a:xfrm>
          <a:prstGeom prst="rect">
            <a:avLst/>
          </a:prstGeom>
          <a:noFill/>
          <a:ln>
            <a:noFill/>
          </a:ln>
        </p:spPr>
      </p:pic>
      <p:pic>
        <p:nvPicPr>
          <p:cNvPr id="64" name="Shape 64" descr="This is an image of the download icon for the App store." title="Download App Store Logo"/>
          <p:cNvPicPr preferRelativeResize="0"/>
          <p:nvPr/>
        </p:nvPicPr>
        <p:blipFill>
          <a:blip r:embed="rId10">
            <a:alphaModFix/>
          </a:blip>
          <a:stretch>
            <a:fillRect/>
          </a:stretch>
        </p:blipFill>
        <p:spPr>
          <a:xfrm>
            <a:off x="993033" y="1803096"/>
            <a:ext cx="1824745" cy="540667"/>
          </a:xfrm>
          <a:prstGeom prst="rect">
            <a:avLst/>
          </a:prstGeom>
          <a:noFill/>
          <a:ln>
            <a:noFill/>
          </a:ln>
        </p:spPr>
      </p:pic>
      <p:sp>
        <p:nvSpPr>
          <p:cNvPr id="58" name="Shape 58"/>
          <p:cNvSpPr txBox="1">
            <a:spLocks noGrp="1"/>
          </p:cNvSpPr>
          <p:nvPr>
            <p:ph type="ctrTitle"/>
          </p:nvPr>
        </p:nvSpPr>
        <p:spPr>
          <a:xfrm>
            <a:off x="789833" y="194593"/>
            <a:ext cx="10363200" cy="645200"/>
          </a:xfrm>
          <a:prstGeom prst="rect">
            <a:avLst/>
          </a:prstGeom>
        </p:spPr>
        <p:txBody>
          <a:bodyPr lIns="121897" tIns="121897" rIns="121897" bIns="121897" anchor="t" anchorCtr="0">
            <a:noAutofit/>
          </a:bodyPr>
          <a:lstStyle/>
          <a:p>
            <a:r>
              <a:rPr lang="en" sz="4400" b="1" dirty="0"/>
              <a:t>Exploring Representations </a:t>
            </a:r>
          </a:p>
        </p:txBody>
      </p:sp>
    </p:spTree>
    <p:extLst>
      <p:ext uri="{BB962C8B-B14F-4D97-AF65-F5344CB8AC3E}">
        <p14:creationId xmlns:p14="http://schemas.microsoft.com/office/powerpoint/2010/main" val="3177931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Exploring mathies.ca Learning Tools</a:t>
            </a:r>
            <a:endParaRPr lang="en-CA" dirty="0"/>
          </a:p>
        </p:txBody>
      </p:sp>
      <p:sp>
        <p:nvSpPr>
          <p:cNvPr id="3" name="Content Placeholder 2"/>
          <p:cNvSpPr>
            <a:spLocks noGrp="1"/>
          </p:cNvSpPr>
          <p:nvPr>
            <p:ph idx="1"/>
          </p:nvPr>
        </p:nvSpPr>
        <p:spPr/>
        <p:txBody>
          <a:bodyPr/>
          <a:lstStyle/>
          <a:p>
            <a:pPr marL="514350" indent="-514350">
              <a:buFont typeface="+mj-lt"/>
              <a:buAutoNum type="arabicPeriod"/>
            </a:pPr>
            <a:r>
              <a:rPr lang="en-CA" dirty="0"/>
              <a:t>Log on</a:t>
            </a:r>
          </a:p>
          <a:p>
            <a:pPr marL="514350" indent="-514350">
              <a:buFont typeface="+mj-lt"/>
              <a:buAutoNum type="arabicPeriod"/>
            </a:pPr>
            <a:r>
              <a:rPr lang="en-CA" dirty="0"/>
              <a:t>Select ‘Learning Tools’</a:t>
            </a:r>
          </a:p>
          <a:p>
            <a:pPr marL="514350" indent="-514350">
              <a:buFont typeface="+mj-lt"/>
              <a:buAutoNum type="arabicPeriod"/>
            </a:pPr>
            <a:r>
              <a:rPr lang="en-CA" dirty="0"/>
              <a:t>Select ‘Select a Topic’, ‘Fractions’ comes up first</a:t>
            </a:r>
          </a:p>
          <a:p>
            <a:pPr marL="514350" indent="-514350">
              <a:buFont typeface="+mj-lt"/>
              <a:buAutoNum type="arabicPeriod"/>
            </a:pPr>
            <a:r>
              <a:rPr lang="en-CA" dirty="0"/>
              <a:t>Choose a tool and open it</a:t>
            </a:r>
          </a:p>
          <a:p>
            <a:pPr marL="0" indent="0">
              <a:buNone/>
            </a:pPr>
            <a:endParaRPr lang="en-CA" dirty="0"/>
          </a:p>
        </p:txBody>
      </p:sp>
    </p:spTree>
    <p:extLst>
      <p:ext uri="{BB962C8B-B14F-4D97-AF65-F5344CB8AC3E}">
        <p14:creationId xmlns:p14="http://schemas.microsoft.com/office/powerpoint/2010/main" val="36259929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55" name="Shape 955" descr="This image is of the text on the website which includes the link to sign up email updates." title="Email Link Image"/>
          <p:cNvPicPr preferRelativeResize="0"/>
          <p:nvPr/>
        </p:nvPicPr>
        <p:blipFill rotWithShape="1">
          <a:blip r:embed="rId3">
            <a:alphaModFix/>
          </a:blip>
          <a:srcRect b="68143"/>
          <a:stretch/>
        </p:blipFill>
        <p:spPr>
          <a:xfrm>
            <a:off x="1442865" y="5463624"/>
            <a:ext cx="10991501" cy="376258"/>
          </a:xfrm>
          <a:prstGeom prst="rect">
            <a:avLst/>
          </a:prstGeom>
          <a:noFill/>
          <a:ln>
            <a:noFill/>
          </a:ln>
        </p:spPr>
      </p:pic>
      <p:pic>
        <p:nvPicPr>
          <p:cNvPr id="950" name="Shape 950" descr="This image shows the page that is accessed by selecting support wiki." title="Support Wiki Image"/>
          <p:cNvPicPr preferRelativeResize="0"/>
          <p:nvPr/>
        </p:nvPicPr>
        <p:blipFill>
          <a:blip r:embed="rId4">
            <a:alphaModFix/>
          </a:blip>
          <a:stretch>
            <a:fillRect/>
          </a:stretch>
        </p:blipFill>
        <p:spPr>
          <a:xfrm>
            <a:off x="206499" y="1917549"/>
            <a:ext cx="3136033" cy="4203899"/>
          </a:xfrm>
          <a:prstGeom prst="rect">
            <a:avLst/>
          </a:prstGeom>
          <a:noFill/>
          <a:ln w="38100" cap="flat" cmpd="sng">
            <a:solidFill>
              <a:srgbClr val="0000FF"/>
            </a:solidFill>
            <a:prstDash val="solid"/>
            <a:round/>
            <a:headEnd type="none" w="med" len="med"/>
            <a:tailEnd type="none" w="med" len="med"/>
          </a:ln>
        </p:spPr>
      </p:pic>
      <p:cxnSp>
        <p:nvCxnSpPr>
          <p:cNvPr id="956" name="Shape 956" descr="This arrow shows where to scroll to on the website to access the email link." title="arrow"/>
          <p:cNvCxnSpPr/>
          <p:nvPr/>
        </p:nvCxnSpPr>
        <p:spPr>
          <a:xfrm flipV="1">
            <a:off x="327804" y="4461484"/>
            <a:ext cx="4028230" cy="1523728"/>
          </a:xfrm>
          <a:prstGeom prst="straightConnector1">
            <a:avLst/>
          </a:prstGeom>
          <a:noFill/>
          <a:ln w="76200" cap="flat" cmpd="sng">
            <a:solidFill>
              <a:srgbClr val="FF00FF"/>
            </a:solidFill>
            <a:prstDash val="solid"/>
            <a:round/>
            <a:headEnd type="none" w="lg" len="lg"/>
            <a:tailEnd type="triangle" w="lg" len="lg"/>
          </a:ln>
        </p:spPr>
      </p:cxnSp>
      <p:sp>
        <p:nvSpPr>
          <p:cNvPr id="952" name="Shape 952" descr="Text reads - scroll to the bottom of the page for a link to ourt email list. http://mathclips.ca/WhatsNewEmailList. html" title="highlighted box"/>
          <p:cNvSpPr txBox="1"/>
          <p:nvPr/>
        </p:nvSpPr>
        <p:spPr>
          <a:xfrm>
            <a:off x="4356034" y="3921866"/>
            <a:ext cx="7345600" cy="1335600"/>
          </a:xfrm>
          <a:prstGeom prst="rect">
            <a:avLst/>
          </a:prstGeom>
          <a:solidFill>
            <a:srgbClr val="FFFF00"/>
          </a:solidFill>
          <a:ln>
            <a:noFill/>
          </a:ln>
        </p:spPr>
        <p:txBody>
          <a:bodyPr lIns="121897" tIns="121897" rIns="121897" bIns="121897" anchor="t" anchorCtr="0">
            <a:noAutofit/>
          </a:bodyPr>
          <a:lstStyle/>
          <a:p>
            <a:r>
              <a:rPr lang="en" sz="2400" dirty="0"/>
              <a:t>Scroll to the bottom of the page for a link to our email list.</a:t>
            </a:r>
          </a:p>
          <a:p>
            <a:r>
              <a:rPr lang="en" sz="2400" u="sng" dirty="0" smtClean="0">
                <a:solidFill>
                  <a:schemeClr val="hlink"/>
                </a:solidFill>
                <a:hlinkClick r:id="rId5"/>
              </a:rPr>
              <a:t>http://mathclips.ca/WhatsNewEmailList.html</a:t>
            </a:r>
            <a:endParaRPr lang="en" sz="2400" u="sng" dirty="0">
              <a:solidFill>
                <a:schemeClr val="hlink"/>
              </a:solidFill>
              <a:hlinkClick r:id="rId5"/>
            </a:endParaRPr>
          </a:p>
        </p:txBody>
      </p:sp>
      <p:pic>
        <p:nvPicPr>
          <p:cNvPr id="949" name="Shape 949" descr="This image shows the wiki which appears after clicking on the i button." title="Support Wiki Image"/>
          <p:cNvPicPr preferRelativeResize="0"/>
          <p:nvPr/>
        </p:nvPicPr>
        <p:blipFill>
          <a:blip r:embed="rId6">
            <a:alphaModFix/>
          </a:blip>
          <a:stretch>
            <a:fillRect/>
          </a:stretch>
        </p:blipFill>
        <p:spPr>
          <a:xfrm>
            <a:off x="2406133" y="882100"/>
            <a:ext cx="9042400" cy="2184400"/>
          </a:xfrm>
          <a:prstGeom prst="rect">
            <a:avLst/>
          </a:prstGeom>
          <a:noFill/>
          <a:ln>
            <a:noFill/>
          </a:ln>
        </p:spPr>
      </p:pic>
      <p:cxnSp>
        <p:nvCxnSpPr>
          <p:cNvPr id="954" name="Shape 954" descr="This arrow connects the support wiki button to the image of the page." title="Arrow"/>
          <p:cNvCxnSpPr/>
          <p:nvPr/>
        </p:nvCxnSpPr>
        <p:spPr>
          <a:xfrm flipH="1">
            <a:off x="2953700" y="2685067"/>
            <a:ext cx="1326400" cy="162800"/>
          </a:xfrm>
          <a:prstGeom prst="straightConnector1">
            <a:avLst/>
          </a:prstGeom>
          <a:noFill/>
          <a:ln w="76200" cap="flat" cmpd="sng">
            <a:solidFill>
              <a:srgbClr val="FF00FF"/>
            </a:solidFill>
            <a:prstDash val="solid"/>
            <a:round/>
            <a:headEnd type="none" w="lg" len="lg"/>
            <a:tailEnd type="triangle" w="lg" len="lg"/>
          </a:ln>
        </p:spPr>
      </p:cxnSp>
      <p:pic>
        <p:nvPicPr>
          <p:cNvPr id="953" name="Shape 953" descr="This image shows the link for the feedback form." title="Feedback Form"/>
          <p:cNvPicPr preferRelativeResize="0"/>
          <p:nvPr/>
        </p:nvPicPr>
        <p:blipFill>
          <a:blip r:embed="rId7">
            <a:alphaModFix/>
          </a:blip>
          <a:stretch>
            <a:fillRect/>
          </a:stretch>
        </p:blipFill>
        <p:spPr>
          <a:xfrm>
            <a:off x="4215866" y="2959634"/>
            <a:ext cx="5445500" cy="828433"/>
          </a:xfrm>
          <a:prstGeom prst="rect">
            <a:avLst/>
          </a:prstGeom>
          <a:noFill/>
          <a:ln>
            <a:noFill/>
          </a:ln>
        </p:spPr>
      </p:pic>
      <p:cxnSp>
        <p:nvCxnSpPr>
          <p:cNvPr id="951" name="Shape 951" descr="This arrow shows that the i button results in the connecting website." title="Arrow"/>
          <p:cNvCxnSpPr>
            <a:stCxn id="948" idx="3"/>
          </p:cNvCxnSpPr>
          <p:nvPr/>
        </p:nvCxnSpPr>
        <p:spPr>
          <a:xfrm>
            <a:off x="1134316" y="1214533"/>
            <a:ext cx="1280400" cy="29600"/>
          </a:xfrm>
          <a:prstGeom prst="straightConnector1">
            <a:avLst/>
          </a:prstGeom>
          <a:noFill/>
          <a:ln w="76200" cap="flat" cmpd="sng">
            <a:solidFill>
              <a:srgbClr val="FF00FF"/>
            </a:solidFill>
            <a:prstDash val="solid"/>
            <a:round/>
            <a:headEnd type="none" w="lg" len="lg"/>
            <a:tailEnd type="triangle" w="lg" len="lg"/>
          </a:ln>
        </p:spPr>
      </p:cxnSp>
      <p:pic>
        <p:nvPicPr>
          <p:cNvPr id="948" name="Shape 948" descr="This image shows the information icon, an italicized i." title="Information Icon"/>
          <p:cNvPicPr preferRelativeResize="0"/>
          <p:nvPr/>
        </p:nvPicPr>
        <p:blipFill>
          <a:blip r:embed="rId8">
            <a:alphaModFix/>
          </a:blip>
          <a:stretch>
            <a:fillRect/>
          </a:stretch>
        </p:blipFill>
        <p:spPr>
          <a:xfrm>
            <a:off x="207217" y="750983"/>
            <a:ext cx="927100" cy="927100"/>
          </a:xfrm>
          <a:prstGeom prst="rect">
            <a:avLst/>
          </a:prstGeom>
          <a:noFill/>
          <a:ln>
            <a:noFill/>
          </a:ln>
        </p:spPr>
      </p:pic>
      <p:sp>
        <p:nvSpPr>
          <p:cNvPr id="947" name="Shape 947"/>
          <p:cNvSpPr txBox="1">
            <a:spLocks noGrp="1"/>
          </p:cNvSpPr>
          <p:nvPr>
            <p:ph type="title"/>
          </p:nvPr>
        </p:nvSpPr>
        <p:spPr>
          <a:xfrm>
            <a:off x="1013333" y="-392200"/>
            <a:ext cx="8187200" cy="1143200"/>
          </a:xfrm>
          <a:prstGeom prst="rect">
            <a:avLst/>
          </a:prstGeom>
        </p:spPr>
        <p:txBody>
          <a:bodyPr lIns="121897" tIns="121897" rIns="121897" bIns="121897" anchor="b" anchorCtr="0">
            <a:noAutofit/>
          </a:bodyPr>
          <a:lstStyle/>
          <a:p>
            <a:pPr algn="ctr">
              <a:spcBef>
                <a:spcPts val="0"/>
              </a:spcBef>
            </a:pPr>
            <a:r>
              <a:rPr lang="en" b="1" dirty="0"/>
              <a:t>Information and Supports</a:t>
            </a:r>
          </a:p>
        </p:txBody>
      </p:sp>
    </p:spTree>
    <p:extLst>
      <p:ext uri="{BB962C8B-B14F-4D97-AF65-F5344CB8AC3E}">
        <p14:creationId xmlns:p14="http://schemas.microsoft.com/office/powerpoint/2010/main" val="3419414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Time to </a:t>
            </a:r>
            <a:r>
              <a:rPr lang="en-CA" b="1" dirty="0" smtClean="0"/>
              <a:t>Explore</a:t>
            </a:r>
            <a:endParaRPr lang="en-CA" b="1" dirty="0"/>
          </a:p>
        </p:txBody>
      </p:sp>
      <p:sp>
        <p:nvSpPr>
          <p:cNvPr id="3" name="Content Placeholder 2"/>
          <p:cNvSpPr>
            <a:spLocks noGrp="1"/>
          </p:cNvSpPr>
          <p:nvPr>
            <p:ph idx="1"/>
          </p:nvPr>
        </p:nvSpPr>
        <p:spPr/>
        <p:txBody>
          <a:bodyPr/>
          <a:lstStyle/>
          <a:p>
            <a:r>
              <a:rPr lang="en-CA" dirty="0"/>
              <a:t>Play with the tools to see how they might be used to solve some of the fraction tasks we have worked on earlier or others of your choosing</a:t>
            </a:r>
          </a:p>
          <a:p>
            <a:r>
              <a:rPr lang="en-CA" dirty="0"/>
              <a:t>Think about some classroom activities that could be supported with these tools</a:t>
            </a:r>
          </a:p>
          <a:p>
            <a:r>
              <a:rPr lang="en-CA" dirty="0"/>
              <a:t>Note that the Fraction Number Line tool is not yet available</a:t>
            </a:r>
          </a:p>
          <a:p>
            <a:r>
              <a:rPr lang="en-CA" dirty="0"/>
              <a:t>Have fun!</a:t>
            </a:r>
          </a:p>
        </p:txBody>
      </p:sp>
      <p:sp>
        <p:nvSpPr>
          <p:cNvPr id="4" name="Slide Number Placeholder 3"/>
          <p:cNvSpPr>
            <a:spLocks noGrp="1"/>
          </p:cNvSpPr>
          <p:nvPr>
            <p:ph type="sldNum" sz="quarter" idx="12"/>
          </p:nvPr>
        </p:nvSpPr>
        <p:spPr/>
        <p:txBody>
          <a:bodyPr/>
          <a:lstStyle/>
          <a:p>
            <a:fld id="{74C22EB6-A0B0-4F6F-9143-A21C47EC15A9}" type="slidenum">
              <a:rPr lang="en-CA" smtClean="0"/>
              <a:pPr/>
              <a:t>65</a:t>
            </a:fld>
            <a:endParaRPr lang="en-CA" dirty="0"/>
          </a:p>
        </p:txBody>
      </p:sp>
    </p:spTree>
    <p:extLst>
      <p:ext uri="{BB962C8B-B14F-4D97-AF65-F5344CB8AC3E}">
        <p14:creationId xmlns:p14="http://schemas.microsoft.com/office/powerpoint/2010/main" val="23772202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Feedback and Comments</a:t>
            </a:r>
          </a:p>
        </p:txBody>
      </p:sp>
      <p:sp>
        <p:nvSpPr>
          <p:cNvPr id="3" name="Content Placeholder 2"/>
          <p:cNvSpPr>
            <a:spLocks noGrp="1"/>
          </p:cNvSpPr>
          <p:nvPr>
            <p:ph idx="1"/>
          </p:nvPr>
        </p:nvSpPr>
        <p:spPr/>
        <p:txBody>
          <a:bodyPr/>
          <a:lstStyle/>
          <a:p>
            <a:r>
              <a:rPr lang="en-CA" dirty="0"/>
              <a:t>How do the </a:t>
            </a:r>
            <a:r>
              <a:rPr lang="en-CA" dirty="0" err="1"/>
              <a:t>mathies</a:t>
            </a:r>
            <a:r>
              <a:rPr lang="en-CA" dirty="0"/>
              <a:t> tools support conceptual understanding?</a:t>
            </a:r>
          </a:p>
          <a:p>
            <a:r>
              <a:rPr lang="en-CA" dirty="0"/>
              <a:t>How can you include them in your instruction?</a:t>
            </a:r>
          </a:p>
        </p:txBody>
      </p:sp>
      <p:sp>
        <p:nvSpPr>
          <p:cNvPr id="4" name="Slide Number Placeholder 3"/>
          <p:cNvSpPr>
            <a:spLocks noGrp="1"/>
          </p:cNvSpPr>
          <p:nvPr>
            <p:ph type="sldNum" sz="quarter" idx="12"/>
          </p:nvPr>
        </p:nvSpPr>
        <p:spPr/>
        <p:txBody>
          <a:bodyPr/>
          <a:lstStyle/>
          <a:p>
            <a:fld id="{74C22EB6-A0B0-4F6F-9143-A21C47EC15A9}" type="slidenum">
              <a:rPr lang="en-CA" smtClean="0"/>
              <a:pPr/>
              <a:t>66</a:t>
            </a:fld>
            <a:endParaRPr lang="en-CA" dirty="0"/>
          </a:p>
        </p:txBody>
      </p:sp>
    </p:spTree>
    <p:extLst>
      <p:ext uri="{BB962C8B-B14F-4D97-AF65-F5344CB8AC3E}">
        <p14:creationId xmlns:p14="http://schemas.microsoft.com/office/powerpoint/2010/main" val="2280352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4C22EB6-A0B0-4F6F-9143-A21C47EC15A9}" type="slidenum">
              <a:rPr lang="en-CA" smtClean="0"/>
              <a:pPr/>
              <a:t>67</a:t>
            </a:fld>
            <a:endParaRPr lang="en-CA" dirty="0"/>
          </a:p>
        </p:txBody>
      </p:sp>
      <p:pic>
        <p:nvPicPr>
          <p:cNvPr id="7" name="Content Placeholder 5" descr="This is a screen shot of the Additional Fractions Support page of fractionsteaching.ca." title="Fractionsteaching.ca"/>
          <p:cNvPicPr>
            <a:picLocks noChangeAspect="1"/>
          </p:cNvPicPr>
          <p:nvPr/>
        </p:nvPicPr>
        <p:blipFill>
          <a:blip r:embed="rId3"/>
          <a:stretch>
            <a:fillRect/>
          </a:stretch>
        </p:blipFill>
        <p:spPr>
          <a:xfrm>
            <a:off x="4038600" y="1690688"/>
            <a:ext cx="5184572" cy="4351338"/>
          </a:xfrm>
          <a:prstGeom prst="rect">
            <a:avLst/>
          </a:prstGeom>
        </p:spPr>
      </p:pic>
      <p:sp>
        <p:nvSpPr>
          <p:cNvPr id="3" name="Title 2"/>
          <p:cNvSpPr>
            <a:spLocks noGrp="1"/>
          </p:cNvSpPr>
          <p:nvPr>
            <p:ph type="title"/>
          </p:nvPr>
        </p:nvSpPr>
        <p:spPr/>
        <p:txBody>
          <a:bodyPr/>
          <a:lstStyle/>
          <a:p>
            <a:pPr algn="ctr"/>
            <a:r>
              <a:rPr lang="en-CA" b="1" dirty="0"/>
              <a:t>Visit fractionsteaching.ca</a:t>
            </a:r>
          </a:p>
        </p:txBody>
      </p:sp>
    </p:spTree>
    <p:extLst>
      <p:ext uri="{BB962C8B-B14F-4D97-AF65-F5344CB8AC3E}">
        <p14:creationId xmlns:p14="http://schemas.microsoft.com/office/powerpoint/2010/main" val="1025750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18" name="Group 17"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19" name="Picture 18" descr="This is an image of the four different colours of dots and the corresponding meaning of each." title="dot legend image"/>
            <p:cNvPicPr>
              <a:picLocks noChangeAspect="1"/>
            </p:cNvPicPr>
            <p:nvPr/>
          </p:nvPicPr>
          <p:blipFill>
            <a:blip r:embed="rId3"/>
            <a:stretch>
              <a:fillRect/>
            </a:stretch>
          </p:blipFill>
          <p:spPr>
            <a:xfrm>
              <a:off x="10622396" y="6067589"/>
              <a:ext cx="1083761" cy="215032"/>
            </a:xfrm>
            <a:prstGeom prst="rect">
              <a:avLst/>
            </a:prstGeom>
          </p:spPr>
        </p:pic>
        <p:sp>
          <p:nvSpPr>
            <p:cNvPr id="20" name="TextBox 19"/>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21" name="TextBox 20"/>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22" name="TextBox 21"/>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23" name="TextBox 22"/>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pic>
        <p:nvPicPr>
          <p:cNvPr id="15" name="Shape 459" descr="This is a list of grade 9 courses with coloured dots beside the courses." title="Grade 9 Courses"/>
          <p:cNvPicPr preferRelativeResize="0">
            <a:picLocks/>
          </p:cNvPicPr>
          <p:nvPr/>
        </p:nvPicPr>
        <p:blipFill rotWithShape="1">
          <a:blip r:embed="rId4" cstate="print">
            <a:alphaModFix/>
          </a:blip>
          <a:srcRect/>
          <a:stretch/>
        </p:blipFill>
        <p:spPr>
          <a:xfrm>
            <a:off x="1040397" y="1279526"/>
            <a:ext cx="9196388" cy="4897437"/>
          </a:xfrm>
          <a:prstGeom prst="rect">
            <a:avLst/>
          </a:prstGeom>
          <a:noFill/>
          <a:ln>
            <a:noFill/>
          </a:ln>
        </p:spPr>
      </p:pic>
      <p:sp>
        <p:nvSpPr>
          <p:cNvPr id="457" name="Shape 457"/>
          <p:cNvSpPr txBox="1">
            <a:spLocks noGrp="1"/>
          </p:cNvSpPr>
          <p:nvPr>
            <p:ph type="title"/>
          </p:nvPr>
        </p:nvSpPr>
        <p:spPr>
          <a:xfrm>
            <a:off x="609600" y="274637"/>
            <a:ext cx="11343051"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sz="4400" b="1" i="0" u="none" strike="noStrike" cap="none" dirty="0">
                <a:ea typeface="Calibri"/>
                <a:cs typeface="Calibri"/>
                <a:sym typeface="Calibri"/>
              </a:rPr>
              <a:t>Fractions Across the Grade 9 Courses</a:t>
            </a:r>
            <a:endParaRPr sz="4400" b="1" i="0" u="none" strike="noStrike" cap="none" dirty="0">
              <a:ea typeface="Calibri"/>
              <a:cs typeface="Calibri"/>
              <a:sym typeface="Calibri"/>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16" name="Shape 460" descr="This is a list of grade 10 courses with coloured dots beside the courses." title="Grade 10 Courses"/>
          <p:cNvPicPr preferRelativeResize="0"/>
          <p:nvPr/>
        </p:nvPicPr>
        <p:blipFill rotWithShape="1">
          <a:blip r:embed="rId3" cstate="print">
            <a:alphaModFix/>
          </a:blip>
          <a:srcRect/>
          <a:stretch/>
        </p:blipFill>
        <p:spPr>
          <a:xfrm>
            <a:off x="952500" y="1057322"/>
            <a:ext cx="10401300" cy="5210174"/>
          </a:xfrm>
          <a:prstGeom prst="rect">
            <a:avLst/>
          </a:prstGeom>
          <a:noFill/>
          <a:ln>
            <a:noFill/>
          </a:ln>
        </p:spPr>
      </p:pic>
      <p:sp>
        <p:nvSpPr>
          <p:cNvPr id="457" name="Shape 457"/>
          <p:cNvSpPr txBox="1">
            <a:spLocks noGrp="1"/>
          </p:cNvSpPr>
          <p:nvPr>
            <p:ph type="title"/>
          </p:nvPr>
        </p:nvSpPr>
        <p:spPr>
          <a:xfrm>
            <a:off x="609600" y="274637"/>
            <a:ext cx="11343051"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sz="4400" b="1" i="0" u="none" strike="noStrike" cap="none" dirty="0">
                <a:ea typeface="Calibri"/>
                <a:cs typeface="Calibri"/>
                <a:sym typeface="Calibri"/>
              </a:rPr>
              <a:t>Fractions Across the Grade 10 Courses</a:t>
            </a:r>
            <a:endParaRPr sz="4400" b="1" i="0" u="none" strike="noStrike" cap="none" dirty="0">
              <a:ea typeface="Calibri"/>
              <a:cs typeface="Calibri"/>
              <a:sym typeface="Calibri"/>
            </a:endParaRPr>
          </a:p>
        </p:txBody>
      </p:sp>
      <p:grpSp>
        <p:nvGrpSpPr>
          <p:cNvPr id="18" name="Group 17"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19" name="Picture 18" descr="This is an image of the four different colours of dots and the corresponding meaning of each." title="dot legend image"/>
            <p:cNvPicPr>
              <a:picLocks noChangeAspect="1"/>
            </p:cNvPicPr>
            <p:nvPr/>
          </p:nvPicPr>
          <p:blipFill>
            <a:blip r:embed="rId4"/>
            <a:stretch>
              <a:fillRect/>
            </a:stretch>
          </p:blipFill>
          <p:spPr>
            <a:xfrm>
              <a:off x="10622396" y="6067589"/>
              <a:ext cx="1083761" cy="215032"/>
            </a:xfrm>
            <a:prstGeom prst="rect">
              <a:avLst/>
            </a:prstGeom>
          </p:spPr>
        </p:pic>
        <p:sp>
          <p:nvSpPr>
            <p:cNvPr id="20" name="TextBox 19"/>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21" name="TextBox 20"/>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22" name="TextBox 21"/>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23" name="TextBox 22"/>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spTree>
    <p:extLst>
      <p:ext uri="{BB962C8B-B14F-4D97-AF65-F5344CB8AC3E}">
        <p14:creationId xmlns:p14="http://schemas.microsoft.com/office/powerpoint/2010/main" val="165526489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18" name="Group 17"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19" name="Picture 18" descr="This is an image of the four different colours of dots and the corresponding meaning of each." title="dot legend image"/>
            <p:cNvPicPr>
              <a:picLocks noChangeAspect="1"/>
            </p:cNvPicPr>
            <p:nvPr/>
          </p:nvPicPr>
          <p:blipFill>
            <a:blip r:embed="rId3"/>
            <a:stretch>
              <a:fillRect/>
            </a:stretch>
          </p:blipFill>
          <p:spPr>
            <a:xfrm>
              <a:off x="10622396" y="6067589"/>
              <a:ext cx="1083761" cy="215032"/>
            </a:xfrm>
            <a:prstGeom prst="rect">
              <a:avLst/>
            </a:prstGeom>
          </p:spPr>
        </p:pic>
        <p:sp>
          <p:nvSpPr>
            <p:cNvPr id="20" name="TextBox 19"/>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21" name="TextBox 20"/>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22" name="TextBox 21"/>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23" name="TextBox 22"/>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pic>
        <p:nvPicPr>
          <p:cNvPr id="17" name="Shape 461" descr="This is a graphic of grade 11 and 12 courses with coloured dots beside the courses." title="Grade 11 and 12"/>
          <p:cNvPicPr preferRelativeResize="0"/>
          <p:nvPr/>
        </p:nvPicPr>
        <p:blipFill rotWithShape="1">
          <a:blip r:embed="rId4" cstate="print">
            <a:alphaModFix/>
          </a:blip>
          <a:srcRect/>
          <a:stretch/>
        </p:blipFill>
        <p:spPr>
          <a:xfrm>
            <a:off x="3398806" y="1259457"/>
            <a:ext cx="6255523" cy="5008039"/>
          </a:xfrm>
          <a:prstGeom prst="rect">
            <a:avLst/>
          </a:prstGeom>
          <a:noFill/>
          <a:ln>
            <a:noFill/>
          </a:ln>
        </p:spPr>
      </p:pic>
      <p:sp>
        <p:nvSpPr>
          <p:cNvPr id="457" name="Shape 457"/>
          <p:cNvSpPr txBox="1">
            <a:spLocks noGrp="1"/>
          </p:cNvSpPr>
          <p:nvPr>
            <p:ph type="title"/>
          </p:nvPr>
        </p:nvSpPr>
        <p:spPr>
          <a:xfrm>
            <a:off x="609600" y="274637"/>
            <a:ext cx="11343051"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sz="4400" b="1" i="0" u="none" strike="noStrike" cap="none" dirty="0">
                <a:ea typeface="Calibri"/>
                <a:cs typeface="Calibri"/>
                <a:sym typeface="Calibri"/>
              </a:rPr>
              <a:t>Fractions Across Grades 11 and 12</a:t>
            </a:r>
            <a:endParaRPr sz="4400" b="1" i="0" u="none" strike="noStrike" cap="none" dirty="0">
              <a:ea typeface="Calibri"/>
              <a:cs typeface="Calibri"/>
              <a:sym typeface="Calibri"/>
            </a:endParaRPr>
          </a:p>
        </p:txBody>
      </p:sp>
    </p:spTree>
    <p:extLst>
      <p:ext uri="{BB962C8B-B14F-4D97-AF65-F5344CB8AC3E}">
        <p14:creationId xmlns:p14="http://schemas.microsoft.com/office/powerpoint/2010/main" val="36426225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1&quot;&gt;&lt;object type=&quot;1&quot; unique_id=&quot;10001&quot;&gt;&lt;object type=&quot;2&quot; unique_id=&quot;10013&quot;&gt;&lt;object type=&quot;3&quot; unique_id=&quot;10014&quot;&gt;&lt;property id=&quot;20148&quot; value=&quot;5&quot;/&gt;&lt;property id=&quot;20300&quot; value=&quot;Slide 2 - &amp;quot;Comparing Fractions Math For Teaching&amp;quot;&quot;/&gt;&lt;property id=&quot;20307&quot; value=&quot;256&quot;/&gt;&lt;/object&gt;&lt;object type=&quot;3&quot; unique_id=&quot;10102&quot;&gt;&lt;property id=&quot;20148&quot; value=&quot;5&quot;/&gt;&lt;property id=&quot;20300&quot; value=&quot;Slide 3 - &amp;quot;                    Session Goals  Participants will: &amp;quot;&quot;/&gt;&lt;property id=&quot;20307&quot; value=&quot;260&quot;/&gt;&lt;/object&gt;&lt;object type=&quot;3&quot; unique_id=&quot;10708&quot;&gt;&lt;property id=&quot;20148&quot; value=&quot;5&quot;/&gt;&lt;property id=&quot;20300&quot; value=&quot;Slide 53 - &amp;quot;Connecting Back to Unit Fractions and Comparing Fractions&amp;quot;&quot;/&gt;&lt;property id=&quot;20307&quot; value=&quot;310&quot;/&gt;&lt;/object&gt;&lt;object type=&quot;3&quot; unique_id=&quot;10709&quot;&gt;&lt;property id=&quot;20148&quot; value=&quot;5&quot;/&gt;&lt;property id=&quot;20300&quot; value=&quot;Slide 44 - &amp;quot;   Which is greater :      or      How do you know?         &amp;quot;&quot;/&gt;&lt;property id=&quot;20307&quot; value=&quot;292&quot;/&gt;&lt;/object&gt;&lt;object type=&quot;3&quot; unique_id=&quot;10710&quot;&gt;&lt;property id=&quot;20148&quot; value=&quot;5&quot;/&gt;&lt;property id=&quot;20300&quot; value=&quot;Slide 45 - &amp;quot;Which is greater :      or      ?  Explain your answer in  two different ways.&amp;quot;&quot;/&gt;&lt;property id=&quot;20307&quot; value=&quot;293&quot;/&gt;&lt;/object&gt;&lt;object type=&quot;3&quot; unique_id=&quot;10712&quot;&gt;&lt;property id=&quot;20148&quot; value=&quot;5&quot;/&gt;&lt;property id=&quot;20300&quot; value=&quot;Slide 49 - &amp;quot;Connections of Density of Fractions&amp;quot;&quot;/&gt;&lt;property id=&quot;20307&quot; value=&quot;295&quot;/&gt;&lt;/object&gt;&lt;object type=&quot;3&quot; unique_id=&quot;10715&quot;&gt;&lt;property id=&quot;20148&quot; value=&quot;5&quot;/&gt;&lt;property id=&quot;20300&quot; value=&quot;Slide 46 - &amp;quot;Using Benchmarks&amp;quot;&quot;/&gt;&lt;property id=&quot;20307&quot; value=&quot;299&quot;/&gt;&lt;/object&gt;&lt;object type=&quot;3&quot; unique_id=&quot;10716&quot;&gt;&lt;property id=&quot;20148&quot; value=&quot;5&quot;/&gt;&lt;property id=&quot;20300&quot; value=&quot;Slide 47 - &amp;quot;Comparing Fractions&amp;quot;&quot;/&gt;&lt;property id=&quot;20307&quot; value=&quot;300&quot;/&gt;&lt;/object&gt;&lt;object type=&quot;3&quot; unique_id=&quot;10717&quot;&gt;&lt;property id=&quot;20148&quot; value=&quot;5&quot;/&gt;&lt;property id=&quot;20300&quot; value=&quot;Slide 51 - &amp;quot;Emphasizing the Density of Fractions&amp;quot;&quot;/&gt;&lt;property id=&quot;20307&quot; value=&quot;301&quot;/&gt;&lt;/object&gt;&lt;object type=&quot;3&quot; unique_id=&quot;10718&quot;&gt;&lt;property id=&quot;20148&quot; value=&quot;5&quot;/&gt;&lt;property id=&quot;20300&quot; value=&quot;Slide 52 - &amp;quot;Finding a Fraction Between Two Fractions &amp;quot;&quot;/&gt;&lt;property id=&quot;20307&quot; value=&quot;302&quot;/&gt;&lt;/object&gt;&lt;object type=&quot;3&quot; unique_id=&quot;10722&quot;&gt;&lt;property id=&quot;20148&quot; value=&quot;5&quot;/&gt;&lt;property id=&quot;20300&quot; value=&quot;Slide 6&quot;/&gt;&lt;property id=&quot;20307&quot; value=&quot;311&quot;/&gt;&lt;/object&gt;&lt;object type=&quot;3&quot; unique_id=&quot;48056&quot;&gt;&lt;property id=&quot;20148&quot; value=&quot;5&quot;/&gt;&lt;property id=&quot;20300&quot; value=&quot;Slide 10&quot;/&gt;&lt;property id=&quot;20307&quot; value=&quot;312&quot;/&gt;&lt;/object&gt;&lt;object type=&quot;3&quot; unique_id=&quot;48057&quot;&gt;&lt;property id=&quot;20148&quot; value=&quot;5&quot;/&gt;&lt;property id=&quot;20300&quot; value=&quot;Slide 13 - &amp;quot;Representations&amp;quot;&quot;/&gt;&lt;property id=&quot;20307&quot; value=&quot;356&quot;/&gt;&lt;/object&gt;&lt;object type=&quot;3&quot; unique_id=&quot;48058&quot;&gt;&lt;property id=&quot;20148&quot; value=&quot;5&quot;/&gt;&lt;property id=&quot;20300&quot; value=&quot;Slide 14 - &amp;quot;What The research tells us… us?&amp;quot;&quot;/&gt;&lt;property id=&quot;20307&quot; value=&quot;347&quot;/&gt;&lt;/object&gt;&lt;object type=&quot;3&quot; unique_id=&quot;48059&quot;&gt;&lt;property id=&quot;20148&quot; value=&quot;5&quot;/&gt;&lt;property id=&quot;20300&quot; value=&quot;Slide 15 - &amp;quot;Math Teaching for Learning:  Purposeful Representations&amp;quot;&quot;/&gt;&lt;property id=&quot;20307&quot; value=&quot;317&quot;/&gt;&lt;/object&gt;&lt;object type=&quot;3&quot; unique_id=&quot;48060&quot;&gt;&lt;property id=&quot;20148&quot; value=&quot;5&quot;/&gt;&lt;property id=&quot;20300&quot; value=&quot;Slide 17&quot;/&gt;&lt;property id=&quot;20307&quot; value=&quot;318&quot;/&gt;&lt;/object&gt;&lt;object type=&quot;3&quot; unique_id=&quot;48061&quot;&gt;&lt;property id=&quot;20148&quot; value=&quot;5&quot;/&gt;&lt;property id=&quot;20300&quot; value=&quot;Slide 18 - &amp;quot;Further Evidence&amp;quot;&quot;/&gt;&lt;property id=&quot;20307&quot; value=&quot;319&quot;/&gt;&lt;/object&gt;&lt;object type=&quot;3&quot; unique_id=&quot;48062&quot;&gt;&lt;property id=&quot;20148&quot; value=&quot;5&quot;/&gt;&lt;property id=&quot;20300&quot; value=&quot;Slide 19 - &amp;quot;Effective Questioning&amp;quot;&quot;/&gt;&lt;property id=&quot;20307&quot; value=&quot;320&quot;/&gt;&lt;/object&gt;&lt;object type=&quot;3&quot; unique_id=&quot;48063&quot;&gt;&lt;property id=&quot;20148&quot; value=&quot;5&quot;/&gt;&lt;property id=&quot;20300&quot; value=&quot;Slide 20 - &amp;quot;Types of Number Lines&amp;quot;&quot;/&gt;&lt;property id=&quot;20307&quot; value=&quot;321&quot;/&gt;&lt;/object&gt;&lt;object type=&quot;3&quot; unique_id=&quot;48064&quot;&gt;&lt;property id=&quot;20148&quot; value=&quot;5&quot;/&gt;&lt;property id=&quot;20300&quot; value=&quot;Slide 21 - &amp;quot;The research also tells us…&amp;quot;&quot;/&gt;&lt;property id=&quot;20307&quot; value=&quot;351&quot;/&gt;&lt;/object&gt;&lt;object type=&quot;3&quot; unique_id=&quot;48065&quot;&gt;&lt;property id=&quot;20148&quot; value=&quot;5&quot;/&gt;&lt;property id=&quot;20300&quot; value=&quot;Slide 22 - &amp;quot;Why Number Lines?&amp;quot;&quot;/&gt;&lt;property id=&quot;20307&quot; value=&quot;360&quot;/&gt;&lt;/object&gt;&lt;object type=&quot;3&quot; unique_id=&quot;48066&quot;&gt;&lt;property id=&quot;20148&quot; value=&quot;5&quot;/&gt;&lt;property id=&quot;20300&quot; value=&quot;Slide 16&quot;/&gt;&lt;property id=&quot;20307&quot; value=&quot;353&quot;/&gt;&lt;/object&gt;&lt;object type=&quot;3&quot; unique_id=&quot;48067&quot;&gt;&lt;property id=&quot;20148&quot; value=&quot;5&quot;/&gt;&lt;property id=&quot;20300&quot; value=&quot;Slide 23 - &amp;quot;Demonstrating Understanding on A Number line&amp;quot;&quot;/&gt;&lt;property id=&quot;20307&quot; value=&quot;313&quot;/&gt;&lt;/object&gt;&lt;object type=&quot;3&quot; unique_id=&quot;48068&quot;&gt;&lt;property id=&quot;20148&quot; value=&quot;5&quot;/&gt;&lt;property id=&quot;20300&quot; value=&quot;Slide 24 - &amp;quot;Mapping to the FLP&amp;quot;&quot;/&gt;&lt;property id=&quot;20307&quot; value=&quot;315&quot;/&gt;&lt;/object&gt;&lt;object type=&quot;3&quot; unique_id=&quot;48070&quot;&gt;&lt;property id=&quot;20148&quot; value=&quot;5&quot;/&gt;&lt;property id=&quot;20300&quot; value=&quot;Slide 25 - &amp;quot;Fractions on the Number Line&amp;quot;&quot;/&gt;&lt;property id=&quot;20307&quot; value=&quot;314&quot;/&gt;&lt;/object&gt;&lt;object type=&quot;3&quot; unique_id=&quot;48072&quot;&gt;&lt;property id=&quot;20148&quot; value=&quot;5&quot;/&gt;&lt;property id=&quot;20300&quot; value=&quot;Slide 26 - &amp;quot;Examining Student Thinking&amp;quot;&quot;/&gt;&lt;property id=&quot;20307&quot; value=&quot;324&quot;/&gt;&lt;/object&gt;&lt;object type=&quot;3&quot; unique_id=&quot;48073&quot;&gt;&lt;property id=&quot;20148&quot; value=&quot;5&quot;/&gt;&lt;property id=&quot;20300&quot; value=&quot;Slide 27 - &amp;quot;Student Thinking Sample #1&amp;quot;&quot;/&gt;&lt;property id=&quot;20307&quot; value=&quot;325&quot;/&gt;&lt;/object&gt;&lt;object type=&quot;3&quot; unique_id=&quot;48074&quot;&gt;&lt;property id=&quot;20148&quot; value=&quot;5&quot;/&gt;&lt;property id=&quot;20300&quot; value=&quot;Slide 28 - &amp;quot;Student Thinking Sample #3&amp;quot;&quot;/&gt;&lt;property id=&quot;20307&quot; value=&quot;326&quot;/&gt;&lt;/object&gt;&lt;object type=&quot;3&quot; unique_id=&quot;48075&quot;&gt;&lt;property id=&quot;20148&quot; value=&quot;5&quot;/&gt;&lt;property id=&quot;20300&quot; value=&quot;Slide 29 - &amp;quot;Student Thinking Sample #4&amp;quot;&quot;/&gt;&lt;property id=&quot;20307&quot; value=&quot;327&quot;/&gt;&lt;/object&gt;&lt;object type=&quot;3&quot; unique_id=&quot;48076&quot;&gt;&lt;property id=&quot;20148&quot; value=&quot;5&quot;/&gt;&lt;property id=&quot;20300&quot; value=&quot;Slide 30 - &amp;quot;Student Thinking Sample #5&amp;quot;&quot;/&gt;&lt;property id=&quot;20307&quot; value=&quot;328&quot;/&gt;&lt;/object&gt;&lt;object type=&quot;3&quot; unique_id=&quot;48077&quot;&gt;&lt;property id=&quot;20148&quot; value=&quot;5&quot;/&gt;&lt;property id=&quot;20300&quot; value=&quot;Slide 31 - &amp;quot;Student Thinking Sample #6&amp;quot;&quot;/&gt;&lt;property id=&quot;20307&quot; value=&quot;329&quot;/&gt;&lt;/object&gt;&lt;object type=&quot;3&quot; unique_id=&quot;48078&quot;&gt;&lt;property id=&quot;20148&quot; value=&quot;5&quot;/&gt;&lt;property id=&quot;20300&quot; value=&quot;Slide 32 - &amp;quot;Student Thinking Sample #7&amp;quot;&quot;/&gt;&lt;property id=&quot;20307&quot; value=&quot;330&quot;/&gt;&lt;/object&gt;&lt;object type=&quot;3&quot; unique_id=&quot;48079&quot;&gt;&lt;property id=&quot;20148&quot; value=&quot;5&quot;/&gt;&lt;property id=&quot;20300&quot; value=&quot;Slide 33 - &amp;quot;Student Thinking Sample #9&amp;quot;&quot;/&gt;&lt;property id=&quot;20307&quot; value=&quot;331&quot;/&gt;&lt;/object&gt;&lt;object type=&quot;3&quot; unique_id=&quot;48080&quot;&gt;&lt;property id=&quot;20148&quot; value=&quot;5&quot;/&gt;&lt;property id=&quot;20300&quot; value=&quot;Slide 34 - &amp;quot;Using the Number Line&amp;quot;&quot;/&gt;&lt;property id=&quot;20307&quot; value=&quot;332&quot;/&gt;&lt;/object&gt;&lt;object type=&quot;3&quot; unique_id=&quot;48081&quot;&gt;&lt;property id=&quot;20148&quot; value=&quot;5&quot;/&gt;&lt;property id=&quot;20300&quot; value=&quot;Slide 35 - &amp;quot;Precise Instructional Decisions&amp;quot;&quot;/&gt;&lt;property id=&quot;20307&quot; value=&quot;333&quot;/&gt;&lt;/object&gt;&lt;object type=&quot;3&quot; unique_id=&quot;48083&quot;&gt;&lt;property id=&quot;20148&quot; value=&quot;5&quot;/&gt;&lt;property id=&quot;20300&quot; value=&quot;Slide 38&quot;/&gt;&lt;property id=&quot;20307&quot; value=&quot;337&quot;/&gt;&lt;/object&gt;&lt;object type=&quot;3&quot; unique_id=&quot;48084&quot;&gt;&lt;property id=&quot;20148&quot; value=&quot;5&quot;/&gt;&lt;property id=&quot;20300&quot; value=&quot;Slide 37 - &amp;quot;Equivalence at a Young Age&amp;quot;&quot;/&gt;&lt;property id=&quot;20307&quot; value=&quot;338&quot;/&gt;&lt;/object&gt;&lt;object type=&quot;3&quot; unique_id=&quot;48085&quot;&gt;&lt;property id=&quot;20148&quot; value=&quot;5&quot;/&gt;&lt;property id=&quot;20300&quot; value=&quot;Slide 39&quot;/&gt;&lt;property id=&quot;20307&quot; value=&quot;339&quot;/&gt;&lt;/object&gt;&lt;object type=&quot;3&quot; unique_id=&quot;48088&quot;&gt;&lt;property id=&quot;20148&quot; value=&quot;5&quot;/&gt;&lt;property id=&quot;20300&quot; value=&quot;Slide 36 - &amp;quot;Demonstrating Understanding about Equivalency&amp;quot;&quot;/&gt;&lt;property id=&quot;20307&quot; value=&quot;342&quot;/&gt;&lt;/object&gt;&lt;object type=&quot;3&quot; unique_id=&quot;48089&quot;&gt;&lt;property id=&quot;20148&quot; value=&quot;5&quot;/&gt;&lt;property id=&quot;20300&quot; value=&quot;Slide 12 - &amp;quot;Partitioning Rectangles&amp;quot;&quot;/&gt;&lt;property id=&quot;20307&quot; value=&quot;343&quot;/&gt;&lt;/object&gt;&lt;object type=&quot;3&quot; unique_id=&quot;48090&quot;&gt;&lt;property id=&quot;20148&quot; value=&quot;5&quot;/&gt;&lt;property id=&quot;20300&quot; value=&quot;Slide 1 - &amp;quot;Pre-Session Table Task&amp;quot;&quot;/&gt;&lt;property id=&quot;20307&quot; value=&quot;344&quot;/&gt;&lt;/object&gt;&lt;object type=&quot;3&quot; unique_id=&quot;48091&quot;&gt;&lt;property id=&quot;20148&quot; value=&quot;5&quot;/&gt;&lt;property id=&quot;20300&quot; value=&quot;Slide 43 - &amp;quot;Comparison Task&amp;quot;&quot;/&gt;&lt;property id=&quot;20307&quot; value=&quot;345&quot;/&gt;&lt;/object&gt;&lt;object type=&quot;3&quot; unique_id=&quot;48092&quot;&gt;&lt;property id=&quot;20148&quot; value=&quot;5&quot;/&gt;&lt;property id=&quot;20300&quot; value=&quot;Slide 48 - &amp;quot;Density&amp;quot;&quot;/&gt;&lt;property id=&quot;20307&quot; value=&quot;359&quot;/&gt;&lt;/object&gt;&lt;object type=&quot;3&quot; unique_id=&quot;48093&quot;&gt;&lt;property id=&quot;20148&quot; value=&quot;5&quot;/&gt;&lt;property id=&quot;20300&quot; value=&quot;Slide 50 - &amp;quot;And now…&amp;amp;#x09;&amp;quot;&quot;/&gt;&lt;property id=&quot;20307&quot; value=&quot;361&quot;/&gt;&lt;/object&gt;&lt;object type=&quot;3&quot; unique_id=&quot;48094&quot;&gt;&lt;property id=&quot;20148&quot; value=&quot;5&quot;/&gt;&lt;property id=&quot;20300&quot; value=&quot;Slide 54 - &amp;quot;Punctuated Learning…&amp;quot;&quot;/&gt;&lt;property id=&quot;20307&quot; value=&quot;354&quot;/&gt;&lt;/object&gt;&lt;object type=&quot;3&quot; unique_id=&quot;48095&quot;&gt;&lt;property id=&quot;20148&quot; value=&quot;5&quot;/&gt;&lt;property id=&quot;20300&quot; value=&quot;Slide 55 - &amp;quot;What Students Said About Punctuated Fractions Instruction&amp;quot;&quot;/&gt;&lt;property id=&quot;20307&quot; value=&quot;355&quot;/&gt;&lt;/object&gt;&lt;object type=&quot;3&quot; unique_id=&quot;48096&quot;&gt;&lt;property id=&quot;20148&quot; value=&quot;5&quot;/&gt;&lt;property id=&quot;20300&quot; value=&quot;Slide 56 - &amp;quot;COMPARING K-12 ONE PAGER&amp;quot;&quot;/&gt;&lt;property id=&quot;20307&quot; value=&quot;362&quot;/&gt;&lt;/object&gt;&lt;object type=&quot;3&quot; unique_id=&quot;48689&quot;&gt;&lt;property id=&quot;20148&quot; value=&quot;5&quot;/&gt;&lt;property id=&quot;20300&quot; value=&quot;Slide 7 - &amp;quot;The Fractions Research Team 2011-2014&amp;quot;&quot;/&gt;&lt;property id=&quot;20307&quot; value=&quot;364&quot;/&gt;&lt;/object&gt;&lt;object type=&quot;3&quot; unique_id=&quot;48690&quot;&gt;&lt;property id=&quot;20148&quot; value=&quot;5&quot;/&gt;&lt;property id=&quot;20300&quot; value=&quot;Slide 8 - &amp;quot;Overarching Research Question&amp;amp;#x09;&amp;quot;&quot;/&gt;&lt;property id=&quot;20307&quot; value=&quot;365&quot;/&gt;&lt;/object&gt;&lt;object type=&quot;3&quot; unique_id=&quot;48691&quot;&gt;&lt;property id=&quot;20148&quot; value=&quot;5&quot;/&gt;&lt;property id=&quot;20300&quot; value=&quot;Slide 9 - &amp;quot;fractionsteaching.ca&amp;quot;&quot;/&gt;&lt;property id=&quot;20307&quot; value=&quot;366&quot;/&gt;&lt;/object&gt;&lt;object type=&quot;3&quot; unique_id=&quot;48693&quot;&gt;&lt;property id=&quot;20148&quot; value=&quot;5&quot;/&gt;&lt;property id=&quot;20300&quot; value=&quot;Slide 40 - &amp;quot;Using Models for Equivalence&amp;quot;&quot;/&gt;&lt;property id=&quot;20307&quot; value=&quot;368&quot;/&gt;&lt;/object&gt;&lt;object type=&quot;3&quot; unique_id=&quot;48694&quot;&gt;&lt;property id=&quot;20148&quot; value=&quot;5&quot;/&gt;&lt;property id=&quot;20300&quot; value=&quot;Slide 41 - &amp;quot;Merging for Equivalence&amp;quot;&quot;/&gt;&lt;property id=&quot;20307&quot; value=&quot;369&quot;/&gt;&lt;/object&gt;&lt;object type=&quot;3&quot; unique_id=&quot;49073&quot;&gt;&lt;property id=&quot;20148&quot; value=&quot;5&quot;/&gt;&lt;property id=&quot;20300&quot; value=&quot;Slide 42 - &amp;quot;Research Connection&amp;quot;&quot;/&gt;&lt;property id=&quot;20307&quot; value=&quot;370&quot;/&gt;&lt;/object&gt;&lt;object type=&quot;3&quot; unique_id=&quot;49516&quot;&gt;&lt;property id=&quot;20148&quot; value=&quot;5&quot;/&gt;&lt;property id=&quot;20300&quot; value=&quot;Slide 57 - &amp;quot;Precise Instructional Decisions&amp;quot;&quot;/&gt;&lt;property id=&quot;20307&quot; value=&quot;371&quot;/&gt;&lt;/object&gt;&lt;object type=&quot;3&quot; unique_id=&quot;49959&quot;&gt;&lt;property id=&quot;20148&quot; value=&quot;5&quot;/&gt;&lt;property id=&quot;20300&quot; value=&quot;Slide 4 - &amp;quot;Session Norms&amp;quot;&quot;/&gt;&lt;property id=&quot;20307&quot; value=&quot;374&quot;/&gt;&lt;/object&gt;&lt;object type=&quot;3&quot; unique_id=&quot;49960&quot;&gt;&lt;property id=&quot;20148&quot; value=&quot;5&quot;/&gt;&lt;property id=&quot;20300&quot; value=&quot;Slide 5 - &amp;quot;Agenda&amp;quot;&quot;/&gt;&lt;property id=&quot;20307&quot; value=&quot;375&quot;/&gt;&lt;/object&gt;&lt;object type=&quot;3&quot; unique_id=&quot;49961&quot;&gt;&lt;property id=&quot;20148&quot; value=&quot;5&quot;/&gt;&lt;property id=&quot;20300&quot; value=&quot;Slide 11 - &amp;quot;fractionslearningpathways.ca&amp;quot;&quot;/&gt;&lt;property id=&quot;20307&quot; value=&quot;376&quot;/&gt;&lt;/object&gt;&lt;object type=&quot;3&quot; unique_id=&quot;49962&quot;&gt;&lt;property id=&quot;20148&quot; value=&quot;5&quot;/&gt;&lt;property id=&quot;20300&quot; value=&quot;Slide 58 - &amp;quot;Mathies.ca Tools Slide&amp;quot;&quot;/&gt;&lt;property id=&quot;20307&quot; value=&quot;373&quot;/&gt;&lt;/object&gt;&lt;object type=&quot;3&quot; unique_id=&quot;49963&quot;&gt;&lt;property id=&quot;20148&quot; value=&quot;5&quot;/&gt;&lt;property id=&quot;20300&quot; value=&quot;Slide 59 - &amp;quot;Representations with Longevity&amp;quot;&quot;/&gt;&lt;property id=&quot;20307&quot; value=&quot;372&quot;/&gt;&lt;/object&gt;&lt;/object&gt;&lt;object type=&quot;8&quot; unique_id=&quot;1002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6732</Words>
  <Application>Microsoft Office PowerPoint</Application>
  <PresentationFormat>Widescreen</PresentationFormat>
  <Paragraphs>548</Paragraphs>
  <Slides>67</Slides>
  <Notes>67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2" baseType="lpstr">
      <vt:lpstr>ＭＳ Ｐゴシック</vt:lpstr>
      <vt:lpstr>游ゴシック</vt:lpstr>
      <vt:lpstr>Arial</vt:lpstr>
      <vt:lpstr>Calibri</vt:lpstr>
      <vt:lpstr>Calibri Light</vt:lpstr>
      <vt:lpstr>Cambria Math</vt:lpstr>
      <vt:lpstr>Estrangelo Edessa</vt:lpstr>
      <vt:lpstr>Garamond</vt:lpstr>
      <vt:lpstr>Georgia</vt:lpstr>
      <vt:lpstr>Gill Sans</vt:lpstr>
      <vt:lpstr>Times New Roman</vt:lpstr>
      <vt:lpstr>Trebuchet MS</vt:lpstr>
      <vt:lpstr>ヒラギノ明朝 ProN W3</vt:lpstr>
      <vt:lpstr>Office Theme</vt:lpstr>
      <vt:lpstr>Equation</vt:lpstr>
      <vt:lpstr>Pre-Session Table Task</vt:lpstr>
      <vt:lpstr>Comparing Fractions Math For Teaching</vt:lpstr>
      <vt:lpstr>                     Learning Focus </vt:lpstr>
      <vt:lpstr>Session Norms</vt:lpstr>
      <vt:lpstr>Agenda</vt:lpstr>
      <vt:lpstr>The FLP Across the Elementary Grades</vt:lpstr>
      <vt:lpstr>Fractions Across the Grade 9 Courses</vt:lpstr>
      <vt:lpstr>Fractions Across the Grade 10 Courses</vt:lpstr>
      <vt:lpstr>Fractions Across Grades 11 and 12</vt:lpstr>
      <vt:lpstr>The Fractions Research Team 2011-2014</vt:lpstr>
      <vt:lpstr>Overarching Research Question </vt:lpstr>
      <vt:lpstr>fractionsteaching.ca</vt:lpstr>
      <vt:lpstr>Change in P Data and Post-Assessment Means, By Grade</vt:lpstr>
      <vt:lpstr>fractionslearningpathways.ca</vt:lpstr>
      <vt:lpstr>Partitioning Rectangles</vt:lpstr>
      <vt:lpstr> Using Number Lines</vt:lpstr>
      <vt:lpstr>What the research tells us…</vt:lpstr>
      <vt:lpstr>Math Teaching for Learning:  Purposeful Representations</vt:lpstr>
      <vt:lpstr>Purposeful Representations</vt:lpstr>
      <vt:lpstr>Fractions on Stacked Number Lines</vt:lpstr>
      <vt:lpstr>Further Evidence</vt:lpstr>
      <vt:lpstr>Effective Questioning</vt:lpstr>
      <vt:lpstr>Types of Number Lines</vt:lpstr>
      <vt:lpstr>The research also tells us…</vt:lpstr>
      <vt:lpstr>Why Number Lines?</vt:lpstr>
      <vt:lpstr>Fractions on Stacked Number Lines - revisited</vt:lpstr>
      <vt:lpstr> Fractions on the  Number Line</vt:lpstr>
      <vt:lpstr>Mapping to the FLP</vt:lpstr>
      <vt:lpstr>Fractions on the Number Line</vt:lpstr>
      <vt:lpstr>Examining Student Thinking</vt:lpstr>
      <vt:lpstr>Student Thinking Sample #1</vt:lpstr>
      <vt:lpstr>Student Thinking Sample #2</vt:lpstr>
      <vt:lpstr>Student Thinking Sample #3</vt:lpstr>
      <vt:lpstr>Student Thinking  Sample #4</vt:lpstr>
      <vt:lpstr>Student Thinking  Sample #5</vt:lpstr>
      <vt:lpstr>Student Thinking Sample #6</vt:lpstr>
      <vt:lpstr>Student Thinking  Sample #7</vt:lpstr>
      <vt:lpstr>Using the Number Line</vt:lpstr>
      <vt:lpstr>Precise Instructional Decisions</vt:lpstr>
      <vt:lpstr>Understanding Equivalency</vt:lpstr>
      <vt:lpstr>Equivalence at a Young Age</vt:lpstr>
      <vt:lpstr>Equivalence as Balance</vt:lpstr>
      <vt:lpstr>Avoiding Misconceptions about Equivalency</vt:lpstr>
      <vt:lpstr>Using Models for Equivalence</vt:lpstr>
      <vt:lpstr>Merging for Equivalence</vt:lpstr>
      <vt:lpstr>Research Connection</vt:lpstr>
      <vt:lpstr>Comparison Task</vt:lpstr>
      <vt:lpstr>   Which is greater?         </vt:lpstr>
      <vt:lpstr>Which is greater :      or      ?  Explain your answer in  two different ways.</vt:lpstr>
      <vt:lpstr>Using Benchmarks</vt:lpstr>
      <vt:lpstr>Comparing Fractions</vt:lpstr>
      <vt:lpstr> Understanding Density</vt:lpstr>
      <vt:lpstr>Connections of Density of Fractions</vt:lpstr>
      <vt:lpstr>Finding a Fraction Between Two Fractions </vt:lpstr>
      <vt:lpstr>And now… </vt:lpstr>
      <vt:lpstr>Emphasizing the Density of Fractions</vt:lpstr>
      <vt:lpstr>Connecting Unit Fractions  and Comparing Fractions</vt:lpstr>
      <vt:lpstr>Punctuated Learning…</vt:lpstr>
      <vt:lpstr>What Students Said About Punctuated Fractions Instruction</vt:lpstr>
      <vt:lpstr>Comparing Fractions across the K-12 Curriculum</vt:lpstr>
      <vt:lpstr>Resources</vt:lpstr>
      <vt:lpstr>Exploring Representations </vt:lpstr>
      <vt:lpstr>Exploring mathies.ca Learning Tools</vt:lpstr>
      <vt:lpstr>Information and Supports</vt:lpstr>
      <vt:lpstr>Time to Explore</vt:lpstr>
      <vt:lpstr>Feedback and Comments</vt:lpstr>
      <vt:lpstr>Visit fractionsteaching.ca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yearley</dc:creator>
  <cp:lastModifiedBy>Steele, Trish (EDU)</cp:lastModifiedBy>
  <cp:revision>139</cp:revision>
  <cp:lastPrinted>2017-01-23T23:45:02Z</cp:lastPrinted>
  <dcterms:created xsi:type="dcterms:W3CDTF">2016-10-28T17:51:50Z</dcterms:created>
  <dcterms:modified xsi:type="dcterms:W3CDTF">2017-08-15T17:26:39Z</dcterms:modified>
</cp:coreProperties>
</file>